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7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07562" y="1342192"/>
            <a:ext cx="7701677" cy="2665690"/>
          </a:xfrm>
          <a:prstGeom prst="rect">
            <a:avLst/>
          </a:prstGeom>
          <a:noFill/>
          <a:ln/>
        </p:spPr>
        <p:txBody>
          <a:bodyPr wrap="square" rtlCol="0" anchor="t"/>
          <a:lstStyle/>
          <a:p>
            <a:pPr marL="0" indent="0">
              <a:lnSpc>
                <a:spcPts val="6997"/>
              </a:lnSpc>
              <a:buNone/>
            </a:pPr>
            <a:r>
              <a:rPr lang="en-US" sz="5598" dirty="0">
                <a:solidFill>
                  <a:srgbClr val="1B1B27"/>
                </a:solidFill>
                <a:latin typeface="Raleway" pitchFamily="34" charset="0"/>
                <a:ea typeface="Raleway" pitchFamily="34" charset="-122"/>
                <a:cs typeface="Raleway" pitchFamily="34" charset="-120"/>
              </a:rPr>
              <a:t>Breast Cancer Prediction: A Machine Learning Approach</a:t>
            </a:r>
            <a:endParaRPr lang="en-US" sz="5598" dirty="0"/>
          </a:p>
        </p:txBody>
      </p:sp>
      <p:sp>
        <p:nvSpPr>
          <p:cNvPr id="6" name="Text 3"/>
          <p:cNvSpPr/>
          <p:nvPr/>
        </p:nvSpPr>
        <p:spPr>
          <a:xfrm>
            <a:off x="6207562" y="4316968"/>
            <a:ext cx="7701677" cy="1978104"/>
          </a:xfrm>
          <a:prstGeom prst="rect">
            <a:avLst/>
          </a:prstGeom>
          <a:noFill/>
          <a:ln/>
        </p:spPr>
        <p:txBody>
          <a:bodyPr wrap="square" rtlCol="0" anchor="t"/>
          <a:lstStyle/>
          <a:p>
            <a:pPr marL="0" indent="0">
              <a:lnSpc>
                <a:spcPts val="2596"/>
              </a:lnSpc>
              <a:buNone/>
            </a:pPr>
            <a:r>
              <a:rPr lang="en-US" sz="1623" dirty="0">
                <a:solidFill>
                  <a:srgbClr val="3C3939"/>
                </a:solidFill>
                <a:latin typeface="Roboto" pitchFamily="34" charset="0"/>
                <a:ea typeface="Roboto" pitchFamily="34" charset="-122"/>
                <a:cs typeface="Roboto" pitchFamily="34" charset="-120"/>
              </a:rPr>
              <a:t>In this comprehensive analysis, we explore the application of machine learning techniques to predict breast cancer diagnoses using the Wisconsin Breast Cancer dataset. Our study encompasses data exploration, preprocessing, model building, evaluation, and fine-tuning to develop an accurate and reliable prediction system. This research aims to contribute to early detection efforts and improve patient outcomes in breast cancer diagnosis.</a:t>
            </a:r>
            <a:endParaRPr lang="en-US" sz="1623" dirty="0"/>
          </a:p>
        </p:txBody>
      </p:sp>
      <p:sp>
        <p:nvSpPr>
          <p:cNvPr id="7" name="Shape 4"/>
          <p:cNvSpPr/>
          <p:nvPr/>
        </p:nvSpPr>
        <p:spPr>
          <a:xfrm>
            <a:off x="6207562" y="6542246"/>
            <a:ext cx="329684" cy="329684"/>
          </a:xfrm>
          <a:prstGeom prst="roundRect">
            <a:avLst>
              <a:gd name="adj" fmla="val 27732876"/>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215182" y="6549866"/>
            <a:ext cx="314444" cy="314444"/>
          </a:xfrm>
          <a:prstGeom prst="rect">
            <a:avLst/>
          </a:prstGeom>
        </p:spPr>
      </p:pic>
      <p:sp>
        <p:nvSpPr>
          <p:cNvPr id="9" name="Text 5"/>
          <p:cNvSpPr/>
          <p:nvPr/>
        </p:nvSpPr>
        <p:spPr>
          <a:xfrm>
            <a:off x="6640235" y="6526887"/>
            <a:ext cx="1541859" cy="360521"/>
          </a:xfrm>
          <a:prstGeom prst="rect">
            <a:avLst/>
          </a:prstGeom>
          <a:noFill/>
          <a:ln/>
        </p:spPr>
        <p:txBody>
          <a:bodyPr wrap="none" rtlCol="0" anchor="t"/>
          <a:lstStyle/>
          <a:p>
            <a:pPr marL="0" indent="0" algn="l">
              <a:lnSpc>
                <a:spcPts val="2839"/>
              </a:lnSpc>
              <a:buNone/>
            </a:pPr>
            <a:r>
              <a:rPr lang="en-US" sz="2028" b="1" dirty="0">
                <a:solidFill>
                  <a:srgbClr val="3C3939"/>
                </a:solidFill>
                <a:latin typeface="Roboto" pitchFamily="34" charset="0"/>
                <a:ea typeface="Roboto" pitchFamily="34" charset="-122"/>
                <a:cs typeface="Roboto" pitchFamily="34" charset="-120"/>
              </a:rPr>
              <a:t>by Punith B S</a:t>
            </a:r>
            <a:endParaRPr lang="en-US" sz="202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911662"/>
            <a:ext cx="7115294" cy="540068"/>
          </a:xfrm>
          <a:prstGeom prst="rect">
            <a:avLst/>
          </a:prstGeom>
          <a:noFill/>
          <a:ln/>
        </p:spPr>
        <p:txBody>
          <a:bodyPr wrap="none" rtlCol="0" anchor="t"/>
          <a:lstStyle/>
          <a:p>
            <a:pPr marL="0" indent="0">
              <a:lnSpc>
                <a:spcPts val="4253"/>
              </a:lnSpc>
              <a:buNone/>
            </a:pPr>
            <a:r>
              <a:rPr lang="en-US" sz="3402" dirty="0">
                <a:solidFill>
                  <a:srgbClr val="1B1B27"/>
                </a:solidFill>
                <a:latin typeface="Raleway" pitchFamily="34" charset="0"/>
                <a:ea typeface="Raleway" pitchFamily="34" charset="-122"/>
                <a:cs typeface="Raleway" pitchFamily="34" charset="-120"/>
              </a:rPr>
              <a:t>Data Exploration and Preprocessing</a:t>
            </a:r>
            <a:endParaRPr lang="en-US" sz="3402" dirty="0"/>
          </a:p>
        </p:txBody>
      </p:sp>
      <p:sp>
        <p:nvSpPr>
          <p:cNvPr id="6" name="Shape 3"/>
          <p:cNvSpPr/>
          <p:nvPr/>
        </p:nvSpPr>
        <p:spPr>
          <a:xfrm>
            <a:off x="853321" y="1710928"/>
            <a:ext cx="21550" cy="5607010"/>
          </a:xfrm>
          <a:prstGeom prst="roundRect">
            <a:avLst>
              <a:gd name="adj" fmla="val 336822"/>
            </a:avLst>
          </a:prstGeom>
          <a:solidFill>
            <a:srgbClr val="C7C7D0"/>
          </a:solidFill>
          <a:ln/>
        </p:spPr>
      </p:sp>
      <p:sp>
        <p:nvSpPr>
          <p:cNvPr id="7" name="Shape 4"/>
          <p:cNvSpPr/>
          <p:nvPr/>
        </p:nvSpPr>
        <p:spPr>
          <a:xfrm>
            <a:off x="1058406" y="2088773"/>
            <a:ext cx="604837" cy="21550"/>
          </a:xfrm>
          <a:prstGeom prst="roundRect">
            <a:avLst>
              <a:gd name="adj" fmla="val 336822"/>
            </a:avLst>
          </a:prstGeom>
          <a:solidFill>
            <a:srgbClr val="C7C7D0"/>
          </a:solidFill>
          <a:ln/>
        </p:spPr>
      </p:sp>
      <p:sp>
        <p:nvSpPr>
          <p:cNvPr id="8" name="Shape 5"/>
          <p:cNvSpPr/>
          <p:nvPr/>
        </p:nvSpPr>
        <p:spPr>
          <a:xfrm>
            <a:off x="669667" y="1905238"/>
            <a:ext cx="388739" cy="388739"/>
          </a:xfrm>
          <a:prstGeom prst="roundRect">
            <a:avLst>
              <a:gd name="adj" fmla="val 18672"/>
            </a:avLst>
          </a:prstGeom>
          <a:solidFill>
            <a:srgbClr val="E1E1EA"/>
          </a:solidFill>
          <a:ln w="7620">
            <a:solidFill>
              <a:srgbClr val="C7C7D0"/>
            </a:solidFill>
            <a:prstDash val="solid"/>
          </a:ln>
        </p:spPr>
      </p:sp>
      <p:sp>
        <p:nvSpPr>
          <p:cNvPr id="9" name="Text 6"/>
          <p:cNvSpPr/>
          <p:nvPr/>
        </p:nvSpPr>
        <p:spPr>
          <a:xfrm>
            <a:off x="808494" y="1970008"/>
            <a:ext cx="110966" cy="259199"/>
          </a:xfrm>
          <a:prstGeom prst="rect">
            <a:avLst/>
          </a:prstGeom>
          <a:noFill/>
          <a:ln/>
        </p:spPr>
        <p:txBody>
          <a:bodyPr wrap="none" rtlCol="0" anchor="t"/>
          <a:lstStyle/>
          <a:p>
            <a:pPr marL="0" indent="0" algn="ctr">
              <a:lnSpc>
                <a:spcPts val="2041"/>
              </a:lnSpc>
              <a:buNone/>
            </a:pPr>
            <a:r>
              <a:rPr lang="en-US" sz="2041" dirty="0">
                <a:solidFill>
                  <a:srgbClr val="3C3939"/>
                </a:solidFill>
                <a:latin typeface="Raleway" pitchFamily="34" charset="0"/>
                <a:ea typeface="Raleway" pitchFamily="34" charset="-122"/>
                <a:cs typeface="Raleway" pitchFamily="34" charset="-120"/>
              </a:rPr>
              <a:t>1</a:t>
            </a:r>
            <a:endParaRPr lang="en-US" sz="2041" dirty="0"/>
          </a:p>
        </p:txBody>
      </p:sp>
      <p:sp>
        <p:nvSpPr>
          <p:cNvPr id="10" name="Text 7"/>
          <p:cNvSpPr/>
          <p:nvPr/>
        </p:nvSpPr>
        <p:spPr>
          <a:xfrm>
            <a:off x="1814513" y="1883688"/>
            <a:ext cx="2850594"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Data Loading and Inspection</a:t>
            </a:r>
            <a:endParaRPr lang="en-US" sz="1701" dirty="0"/>
          </a:p>
        </p:txBody>
      </p:sp>
      <p:sp>
        <p:nvSpPr>
          <p:cNvPr id="11" name="Text 8"/>
          <p:cNvSpPr/>
          <p:nvPr/>
        </p:nvSpPr>
        <p:spPr>
          <a:xfrm>
            <a:off x="1814513" y="2257187"/>
            <a:ext cx="6724650"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The dataset was loaded and initial exploratory data analysis was performed, revealing 569 entries with 33 columns including diagnosis and various feature measurements.</a:t>
            </a:r>
            <a:endParaRPr lang="en-US" sz="1361" dirty="0"/>
          </a:p>
        </p:txBody>
      </p:sp>
      <p:sp>
        <p:nvSpPr>
          <p:cNvPr id="12" name="Shape 9"/>
          <p:cNvSpPr/>
          <p:nvPr/>
        </p:nvSpPr>
        <p:spPr>
          <a:xfrm>
            <a:off x="1058406" y="3533715"/>
            <a:ext cx="604837" cy="21550"/>
          </a:xfrm>
          <a:prstGeom prst="roundRect">
            <a:avLst>
              <a:gd name="adj" fmla="val 336822"/>
            </a:avLst>
          </a:prstGeom>
          <a:solidFill>
            <a:srgbClr val="C7C7D0"/>
          </a:solidFill>
          <a:ln/>
        </p:spPr>
      </p:sp>
      <p:sp>
        <p:nvSpPr>
          <p:cNvPr id="13" name="Shape 10"/>
          <p:cNvSpPr/>
          <p:nvPr/>
        </p:nvSpPr>
        <p:spPr>
          <a:xfrm>
            <a:off x="669667" y="3350181"/>
            <a:ext cx="388739" cy="388739"/>
          </a:xfrm>
          <a:prstGeom prst="roundRect">
            <a:avLst>
              <a:gd name="adj" fmla="val 18672"/>
            </a:avLst>
          </a:prstGeom>
          <a:solidFill>
            <a:srgbClr val="E1E1EA"/>
          </a:solidFill>
          <a:ln w="7620">
            <a:solidFill>
              <a:srgbClr val="C7C7D0"/>
            </a:solidFill>
            <a:prstDash val="solid"/>
          </a:ln>
        </p:spPr>
      </p:sp>
      <p:sp>
        <p:nvSpPr>
          <p:cNvPr id="14" name="Text 11"/>
          <p:cNvSpPr/>
          <p:nvPr/>
        </p:nvSpPr>
        <p:spPr>
          <a:xfrm>
            <a:off x="796469" y="3414951"/>
            <a:ext cx="135136" cy="259199"/>
          </a:xfrm>
          <a:prstGeom prst="rect">
            <a:avLst/>
          </a:prstGeom>
          <a:noFill/>
          <a:ln/>
        </p:spPr>
        <p:txBody>
          <a:bodyPr wrap="none" rtlCol="0" anchor="t"/>
          <a:lstStyle/>
          <a:p>
            <a:pPr marL="0" indent="0" algn="ctr">
              <a:lnSpc>
                <a:spcPts val="2041"/>
              </a:lnSpc>
              <a:buNone/>
            </a:pPr>
            <a:r>
              <a:rPr lang="en-US" sz="2041" dirty="0">
                <a:solidFill>
                  <a:srgbClr val="3C3939"/>
                </a:solidFill>
                <a:latin typeface="Raleway" pitchFamily="34" charset="0"/>
                <a:ea typeface="Raleway" pitchFamily="34" charset="-122"/>
                <a:cs typeface="Raleway" pitchFamily="34" charset="-120"/>
              </a:rPr>
              <a:t>2</a:t>
            </a:r>
            <a:endParaRPr lang="en-US" sz="2041" dirty="0"/>
          </a:p>
        </p:txBody>
      </p:sp>
      <p:sp>
        <p:nvSpPr>
          <p:cNvPr id="15" name="Text 12"/>
          <p:cNvSpPr/>
          <p:nvPr/>
        </p:nvSpPr>
        <p:spPr>
          <a:xfrm>
            <a:off x="1814513" y="3328630"/>
            <a:ext cx="2229445"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Missing Value Analysis</a:t>
            </a:r>
            <a:endParaRPr lang="en-US" sz="1701" dirty="0"/>
          </a:p>
        </p:txBody>
      </p:sp>
      <p:sp>
        <p:nvSpPr>
          <p:cNvPr id="16" name="Text 13"/>
          <p:cNvSpPr/>
          <p:nvPr/>
        </p:nvSpPr>
        <p:spPr>
          <a:xfrm>
            <a:off x="1814513" y="3702129"/>
            <a:ext cx="6724650"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A thorough examination of missing values was conducted, identifying the 'Unnamed: 32' column as completely empty and subsequently removed from the dataset.</a:t>
            </a:r>
            <a:endParaRPr lang="en-US" sz="1361" dirty="0"/>
          </a:p>
        </p:txBody>
      </p:sp>
      <p:sp>
        <p:nvSpPr>
          <p:cNvPr id="17" name="Shape 14"/>
          <p:cNvSpPr/>
          <p:nvPr/>
        </p:nvSpPr>
        <p:spPr>
          <a:xfrm>
            <a:off x="1058406" y="4978658"/>
            <a:ext cx="604837" cy="21550"/>
          </a:xfrm>
          <a:prstGeom prst="roundRect">
            <a:avLst>
              <a:gd name="adj" fmla="val 336822"/>
            </a:avLst>
          </a:prstGeom>
          <a:solidFill>
            <a:srgbClr val="C7C7D0"/>
          </a:solidFill>
          <a:ln/>
        </p:spPr>
      </p:sp>
      <p:sp>
        <p:nvSpPr>
          <p:cNvPr id="18" name="Shape 15"/>
          <p:cNvSpPr/>
          <p:nvPr/>
        </p:nvSpPr>
        <p:spPr>
          <a:xfrm>
            <a:off x="669667" y="4795123"/>
            <a:ext cx="388739" cy="388739"/>
          </a:xfrm>
          <a:prstGeom prst="roundRect">
            <a:avLst>
              <a:gd name="adj" fmla="val 18672"/>
            </a:avLst>
          </a:prstGeom>
          <a:solidFill>
            <a:srgbClr val="E1E1EA"/>
          </a:solidFill>
          <a:ln w="7620">
            <a:solidFill>
              <a:srgbClr val="C7C7D0"/>
            </a:solidFill>
            <a:prstDash val="solid"/>
          </a:ln>
        </p:spPr>
      </p:sp>
      <p:sp>
        <p:nvSpPr>
          <p:cNvPr id="19" name="Text 16"/>
          <p:cNvSpPr/>
          <p:nvPr/>
        </p:nvSpPr>
        <p:spPr>
          <a:xfrm>
            <a:off x="794802" y="4859893"/>
            <a:ext cx="138470" cy="259199"/>
          </a:xfrm>
          <a:prstGeom prst="rect">
            <a:avLst/>
          </a:prstGeom>
          <a:noFill/>
          <a:ln/>
        </p:spPr>
        <p:txBody>
          <a:bodyPr wrap="none" rtlCol="0" anchor="t"/>
          <a:lstStyle/>
          <a:p>
            <a:pPr marL="0" indent="0" algn="ctr">
              <a:lnSpc>
                <a:spcPts val="2041"/>
              </a:lnSpc>
              <a:buNone/>
            </a:pPr>
            <a:r>
              <a:rPr lang="en-US" sz="2041" dirty="0">
                <a:solidFill>
                  <a:srgbClr val="3C3939"/>
                </a:solidFill>
                <a:latin typeface="Raleway" pitchFamily="34" charset="0"/>
                <a:ea typeface="Raleway" pitchFamily="34" charset="-122"/>
                <a:cs typeface="Raleway" pitchFamily="34" charset="-120"/>
              </a:rPr>
              <a:t>3</a:t>
            </a:r>
            <a:endParaRPr lang="en-US" sz="2041" dirty="0"/>
          </a:p>
        </p:txBody>
      </p:sp>
      <p:sp>
        <p:nvSpPr>
          <p:cNvPr id="20" name="Text 17"/>
          <p:cNvSpPr/>
          <p:nvPr/>
        </p:nvSpPr>
        <p:spPr>
          <a:xfrm>
            <a:off x="1814513" y="4773573"/>
            <a:ext cx="2366963"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Feature Standardization</a:t>
            </a:r>
            <a:endParaRPr lang="en-US" sz="1701" dirty="0"/>
          </a:p>
        </p:txBody>
      </p:sp>
      <p:sp>
        <p:nvSpPr>
          <p:cNvPr id="21" name="Text 18"/>
          <p:cNvSpPr/>
          <p:nvPr/>
        </p:nvSpPr>
        <p:spPr>
          <a:xfrm>
            <a:off x="1814513" y="5147072"/>
            <a:ext cx="6724650"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To ensure consistency across features, all numeric columns were standardized using StandardScaler, preparing the data for model training.</a:t>
            </a:r>
            <a:endParaRPr lang="en-US" sz="1361" dirty="0"/>
          </a:p>
        </p:txBody>
      </p:sp>
      <p:sp>
        <p:nvSpPr>
          <p:cNvPr id="22" name="Shape 19"/>
          <p:cNvSpPr/>
          <p:nvPr/>
        </p:nvSpPr>
        <p:spPr>
          <a:xfrm>
            <a:off x="1058406" y="6423600"/>
            <a:ext cx="604837" cy="21550"/>
          </a:xfrm>
          <a:prstGeom prst="roundRect">
            <a:avLst>
              <a:gd name="adj" fmla="val 336822"/>
            </a:avLst>
          </a:prstGeom>
          <a:solidFill>
            <a:srgbClr val="C7C7D0"/>
          </a:solidFill>
          <a:ln/>
        </p:spPr>
      </p:sp>
      <p:sp>
        <p:nvSpPr>
          <p:cNvPr id="23" name="Shape 20"/>
          <p:cNvSpPr/>
          <p:nvPr/>
        </p:nvSpPr>
        <p:spPr>
          <a:xfrm>
            <a:off x="669667" y="6240066"/>
            <a:ext cx="388739" cy="388739"/>
          </a:xfrm>
          <a:prstGeom prst="roundRect">
            <a:avLst>
              <a:gd name="adj" fmla="val 18672"/>
            </a:avLst>
          </a:prstGeom>
          <a:solidFill>
            <a:srgbClr val="E1E1EA"/>
          </a:solidFill>
          <a:ln w="7620">
            <a:solidFill>
              <a:srgbClr val="C7C7D0"/>
            </a:solidFill>
            <a:prstDash val="solid"/>
          </a:ln>
        </p:spPr>
      </p:sp>
      <p:sp>
        <p:nvSpPr>
          <p:cNvPr id="24" name="Text 21"/>
          <p:cNvSpPr/>
          <p:nvPr/>
        </p:nvSpPr>
        <p:spPr>
          <a:xfrm>
            <a:off x="793254" y="6304836"/>
            <a:ext cx="141565" cy="259199"/>
          </a:xfrm>
          <a:prstGeom prst="rect">
            <a:avLst/>
          </a:prstGeom>
          <a:noFill/>
          <a:ln/>
        </p:spPr>
        <p:txBody>
          <a:bodyPr wrap="none" rtlCol="0" anchor="t"/>
          <a:lstStyle/>
          <a:p>
            <a:pPr marL="0" indent="0" algn="ctr">
              <a:lnSpc>
                <a:spcPts val="2041"/>
              </a:lnSpc>
              <a:buNone/>
            </a:pPr>
            <a:r>
              <a:rPr lang="en-US" sz="2041" dirty="0">
                <a:solidFill>
                  <a:srgbClr val="3C3939"/>
                </a:solidFill>
                <a:latin typeface="Raleway" pitchFamily="34" charset="0"/>
                <a:ea typeface="Raleway" pitchFamily="34" charset="-122"/>
                <a:cs typeface="Raleway" pitchFamily="34" charset="-120"/>
              </a:rPr>
              <a:t>4</a:t>
            </a:r>
            <a:endParaRPr lang="en-US" sz="2041" dirty="0"/>
          </a:p>
        </p:txBody>
      </p:sp>
      <p:sp>
        <p:nvSpPr>
          <p:cNvPr id="25" name="Text 22"/>
          <p:cNvSpPr/>
          <p:nvPr/>
        </p:nvSpPr>
        <p:spPr>
          <a:xfrm>
            <a:off x="1814513" y="6218515"/>
            <a:ext cx="2489835"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Target Variable Encoding</a:t>
            </a:r>
            <a:endParaRPr lang="en-US" sz="1701" dirty="0"/>
          </a:p>
        </p:txBody>
      </p:sp>
      <p:sp>
        <p:nvSpPr>
          <p:cNvPr id="26" name="Text 23"/>
          <p:cNvSpPr/>
          <p:nvPr/>
        </p:nvSpPr>
        <p:spPr>
          <a:xfrm>
            <a:off x="1814513" y="6592014"/>
            <a:ext cx="6724650"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The 'diagnosis' column was encoded, mapping 'M' (Malignant) to 1 and 'B' (Benign) to 0, facilitating binary classification.</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22302"/>
            <a:ext cx="14630400" cy="8229600"/>
          </a:xfrm>
          <a:prstGeom prst="rect">
            <a:avLst/>
          </a:prstGeom>
          <a:solidFill>
            <a:srgbClr val="FFFFFF">
              <a:alpha val="75000"/>
            </a:srgbClr>
          </a:solidFill>
          <a:ln/>
        </p:spPr>
      </p:sp>
      <p:sp>
        <p:nvSpPr>
          <p:cNvPr id="4" name="Text 2"/>
          <p:cNvSpPr/>
          <p:nvPr/>
        </p:nvSpPr>
        <p:spPr>
          <a:xfrm>
            <a:off x="864037" y="1610439"/>
            <a:ext cx="8053507" cy="771525"/>
          </a:xfrm>
          <a:prstGeom prst="rect">
            <a:avLst/>
          </a:prstGeom>
          <a:noFill/>
          <a:ln/>
        </p:spPr>
        <p:txBody>
          <a:bodyPr wrap="non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Feature Distribution Analysis</a:t>
            </a:r>
            <a:endParaRPr lang="en-US" sz="4860" dirty="0"/>
          </a:p>
        </p:txBody>
      </p:sp>
      <p:sp>
        <p:nvSpPr>
          <p:cNvPr id="5" name="Text 3"/>
          <p:cNvSpPr/>
          <p:nvPr/>
        </p:nvSpPr>
        <p:spPr>
          <a:xfrm>
            <a:off x="864037" y="2999065"/>
            <a:ext cx="3537704"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Radius Mean Distribution</a:t>
            </a:r>
            <a:endParaRPr lang="en-US" sz="2430" dirty="0"/>
          </a:p>
        </p:txBody>
      </p:sp>
      <p:sp>
        <p:nvSpPr>
          <p:cNvPr id="6" name="Text 4"/>
          <p:cNvSpPr/>
          <p:nvPr/>
        </p:nvSpPr>
        <p:spPr>
          <a:xfrm>
            <a:off x="864037" y="3631644"/>
            <a:ext cx="3898821" cy="2370296"/>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A histogram analysis of the 'radius_mean' feature revealed a slightly right-skewed distribution, indicating that most tumors have a smaller radius, with fewer cases of larger radii.</a:t>
            </a:r>
            <a:endParaRPr lang="en-US" sz="1944" dirty="0"/>
          </a:p>
        </p:txBody>
      </p:sp>
      <p:sp>
        <p:nvSpPr>
          <p:cNvPr id="7" name="Text 5"/>
          <p:cNvSpPr/>
          <p:nvPr/>
        </p:nvSpPr>
        <p:spPr>
          <a:xfrm>
            <a:off x="5372695" y="2999065"/>
            <a:ext cx="3240167"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Area Mean Distribution</a:t>
            </a:r>
            <a:endParaRPr lang="en-US" sz="2430" dirty="0"/>
          </a:p>
        </p:txBody>
      </p:sp>
      <p:sp>
        <p:nvSpPr>
          <p:cNvPr id="8" name="Text 6"/>
          <p:cNvSpPr/>
          <p:nvPr/>
        </p:nvSpPr>
        <p:spPr>
          <a:xfrm>
            <a:off x="5372695" y="3631644"/>
            <a:ext cx="3898821" cy="2370296"/>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The 'area_mean' feature showed a more pronounced right-skewed distribution, suggesting that while most tumors have smaller areas, there are some cases with significantly larger areas.</a:t>
            </a:r>
            <a:endParaRPr lang="en-US" sz="1944" dirty="0"/>
          </a:p>
        </p:txBody>
      </p:sp>
      <p:sp>
        <p:nvSpPr>
          <p:cNvPr id="9" name="Text 7"/>
          <p:cNvSpPr/>
          <p:nvPr/>
        </p:nvSpPr>
        <p:spPr>
          <a:xfrm>
            <a:off x="9881354" y="2999065"/>
            <a:ext cx="3086100"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Diagnosis Count</a:t>
            </a:r>
            <a:endParaRPr lang="en-US" sz="2430" dirty="0"/>
          </a:p>
        </p:txBody>
      </p:sp>
      <p:sp>
        <p:nvSpPr>
          <p:cNvPr id="10" name="Text 8"/>
          <p:cNvSpPr/>
          <p:nvPr/>
        </p:nvSpPr>
        <p:spPr>
          <a:xfrm>
            <a:off x="9881354" y="3631644"/>
            <a:ext cx="3898821" cy="2765346"/>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A count plot of the 'diagnosis' variable illustrated the class distribution, showing a slight imbalance between benign and malignant cases, which is crucial information for model training and evaluation.</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838"/>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2392561"/>
          </a:xfrm>
          <a:prstGeom prst="rect">
            <a:avLst/>
          </a:prstGeom>
        </p:spPr>
      </p:pic>
      <p:sp>
        <p:nvSpPr>
          <p:cNvPr id="5" name="Text 2"/>
          <p:cNvSpPr/>
          <p:nvPr/>
        </p:nvSpPr>
        <p:spPr>
          <a:xfrm>
            <a:off x="2087166" y="2918936"/>
            <a:ext cx="7968615" cy="598051"/>
          </a:xfrm>
          <a:prstGeom prst="rect">
            <a:avLst/>
          </a:prstGeom>
          <a:noFill/>
          <a:ln/>
        </p:spPr>
        <p:txBody>
          <a:bodyPr wrap="none" rtlCol="0" anchor="t"/>
          <a:lstStyle/>
          <a:p>
            <a:pPr marL="0" indent="0">
              <a:lnSpc>
                <a:spcPts val="4710"/>
              </a:lnSpc>
              <a:buNone/>
            </a:pPr>
            <a:r>
              <a:rPr lang="en-US" sz="3768" dirty="0">
                <a:solidFill>
                  <a:srgbClr val="1B1B27"/>
                </a:solidFill>
                <a:latin typeface="Raleway" pitchFamily="34" charset="0"/>
                <a:ea typeface="Raleway" pitchFamily="34" charset="-122"/>
                <a:cs typeface="Raleway" pitchFamily="34" charset="-120"/>
              </a:rPr>
              <a:t>Model Building and Initial Evaluation</a:t>
            </a:r>
            <a:endParaRPr lang="en-US" sz="3768" dirty="0"/>
          </a:p>
        </p:txBody>
      </p:sp>
      <p:sp>
        <p:nvSpPr>
          <p:cNvPr id="6" name="Shape 3"/>
          <p:cNvSpPr/>
          <p:nvPr/>
        </p:nvSpPr>
        <p:spPr>
          <a:xfrm>
            <a:off x="2087166" y="4019312"/>
            <a:ext cx="430649" cy="430649"/>
          </a:xfrm>
          <a:prstGeom prst="roundRect">
            <a:avLst>
              <a:gd name="adj" fmla="val 18668"/>
            </a:avLst>
          </a:prstGeom>
          <a:solidFill>
            <a:srgbClr val="E1E1EA"/>
          </a:solidFill>
          <a:ln w="7620">
            <a:solidFill>
              <a:srgbClr val="C7C7D0"/>
            </a:solidFill>
            <a:prstDash val="solid"/>
          </a:ln>
        </p:spPr>
      </p:sp>
      <p:sp>
        <p:nvSpPr>
          <p:cNvPr id="7" name="Text 4"/>
          <p:cNvSpPr/>
          <p:nvPr/>
        </p:nvSpPr>
        <p:spPr>
          <a:xfrm>
            <a:off x="2240994" y="4090988"/>
            <a:ext cx="122873" cy="287179"/>
          </a:xfrm>
          <a:prstGeom prst="rect">
            <a:avLst/>
          </a:prstGeom>
          <a:noFill/>
          <a:ln/>
        </p:spPr>
        <p:txBody>
          <a:bodyPr wrap="none" rtlCol="0" anchor="t"/>
          <a:lstStyle/>
          <a:p>
            <a:pPr marL="0" indent="0" algn="ctr">
              <a:lnSpc>
                <a:spcPts val="2261"/>
              </a:lnSpc>
              <a:buNone/>
            </a:pPr>
            <a:r>
              <a:rPr lang="en-US" sz="2261" dirty="0">
                <a:solidFill>
                  <a:srgbClr val="3C3939"/>
                </a:solidFill>
                <a:latin typeface="Raleway" pitchFamily="34" charset="0"/>
                <a:ea typeface="Raleway" pitchFamily="34" charset="-122"/>
                <a:cs typeface="Raleway" pitchFamily="34" charset="-120"/>
              </a:rPr>
              <a:t>1</a:t>
            </a:r>
            <a:endParaRPr lang="en-US" sz="2261" dirty="0"/>
          </a:p>
        </p:txBody>
      </p:sp>
      <p:sp>
        <p:nvSpPr>
          <p:cNvPr id="8" name="Text 5"/>
          <p:cNvSpPr/>
          <p:nvPr/>
        </p:nvSpPr>
        <p:spPr>
          <a:xfrm>
            <a:off x="2709148" y="4019312"/>
            <a:ext cx="2392561" cy="299085"/>
          </a:xfrm>
          <a:prstGeom prst="rect">
            <a:avLst/>
          </a:prstGeom>
          <a:noFill/>
          <a:ln/>
        </p:spPr>
        <p:txBody>
          <a:bodyPr wrap="none" rtlCol="0" anchor="t"/>
          <a:lstStyle/>
          <a:p>
            <a:pPr marL="0" indent="0">
              <a:lnSpc>
                <a:spcPts val="2355"/>
              </a:lnSpc>
              <a:buNone/>
            </a:pPr>
            <a:r>
              <a:rPr lang="en-US" sz="1884" dirty="0">
                <a:solidFill>
                  <a:srgbClr val="3C3939"/>
                </a:solidFill>
                <a:latin typeface="Raleway" pitchFamily="34" charset="0"/>
                <a:ea typeface="Raleway" pitchFamily="34" charset="-122"/>
                <a:cs typeface="Raleway" pitchFamily="34" charset="-120"/>
              </a:rPr>
              <a:t>Model Selection</a:t>
            </a:r>
            <a:endParaRPr lang="en-US" sz="1884" dirty="0"/>
          </a:p>
        </p:txBody>
      </p:sp>
      <p:sp>
        <p:nvSpPr>
          <p:cNvPr id="9" name="Text 6"/>
          <p:cNvSpPr/>
          <p:nvPr/>
        </p:nvSpPr>
        <p:spPr>
          <a:xfrm>
            <a:off x="2709148" y="4433173"/>
            <a:ext cx="4510326" cy="1224915"/>
          </a:xfrm>
          <a:prstGeom prst="rect">
            <a:avLst/>
          </a:prstGeom>
          <a:noFill/>
          <a:ln/>
        </p:spPr>
        <p:txBody>
          <a:bodyPr wrap="square" rtlCol="0" anchor="t"/>
          <a:lstStyle/>
          <a:p>
            <a:pPr marL="0" indent="0">
              <a:lnSpc>
                <a:spcPts val="2412"/>
              </a:lnSpc>
              <a:buNone/>
            </a:pPr>
            <a:r>
              <a:rPr lang="en-US" sz="1507" dirty="0">
                <a:solidFill>
                  <a:srgbClr val="3C3939"/>
                </a:solidFill>
                <a:latin typeface="Roboto" pitchFamily="34" charset="0"/>
                <a:ea typeface="Roboto" pitchFamily="34" charset="-122"/>
                <a:cs typeface="Roboto" pitchFamily="34" charset="-120"/>
              </a:rPr>
              <a:t>Five different classification models were chosen for this study: Logistic Regression, Decision Tree, Random Forest, Gradient Boosting, and Support Vector Machine (SVM).</a:t>
            </a:r>
            <a:endParaRPr lang="en-US" sz="1507" dirty="0"/>
          </a:p>
        </p:txBody>
      </p:sp>
      <p:sp>
        <p:nvSpPr>
          <p:cNvPr id="10" name="Shape 7"/>
          <p:cNvSpPr/>
          <p:nvPr/>
        </p:nvSpPr>
        <p:spPr>
          <a:xfrm>
            <a:off x="7410807" y="4019312"/>
            <a:ext cx="430649" cy="430649"/>
          </a:xfrm>
          <a:prstGeom prst="roundRect">
            <a:avLst>
              <a:gd name="adj" fmla="val 18668"/>
            </a:avLst>
          </a:prstGeom>
          <a:solidFill>
            <a:srgbClr val="E1E1EA"/>
          </a:solidFill>
          <a:ln w="7620">
            <a:solidFill>
              <a:srgbClr val="C7C7D0"/>
            </a:solidFill>
            <a:prstDash val="solid"/>
          </a:ln>
        </p:spPr>
      </p:sp>
      <p:sp>
        <p:nvSpPr>
          <p:cNvPr id="11" name="Text 8"/>
          <p:cNvSpPr/>
          <p:nvPr/>
        </p:nvSpPr>
        <p:spPr>
          <a:xfrm>
            <a:off x="7551301" y="4090988"/>
            <a:ext cx="149543" cy="287179"/>
          </a:xfrm>
          <a:prstGeom prst="rect">
            <a:avLst/>
          </a:prstGeom>
          <a:noFill/>
          <a:ln/>
        </p:spPr>
        <p:txBody>
          <a:bodyPr wrap="none" rtlCol="0" anchor="t"/>
          <a:lstStyle/>
          <a:p>
            <a:pPr marL="0" indent="0" algn="ctr">
              <a:lnSpc>
                <a:spcPts val="2261"/>
              </a:lnSpc>
              <a:buNone/>
            </a:pPr>
            <a:r>
              <a:rPr lang="en-US" sz="2261" dirty="0">
                <a:solidFill>
                  <a:srgbClr val="3C3939"/>
                </a:solidFill>
                <a:latin typeface="Raleway" pitchFamily="34" charset="0"/>
                <a:ea typeface="Raleway" pitchFamily="34" charset="-122"/>
                <a:cs typeface="Raleway" pitchFamily="34" charset="-120"/>
              </a:rPr>
              <a:t>2</a:t>
            </a:r>
            <a:endParaRPr lang="en-US" sz="2261" dirty="0"/>
          </a:p>
        </p:txBody>
      </p:sp>
      <p:sp>
        <p:nvSpPr>
          <p:cNvPr id="12" name="Text 9"/>
          <p:cNvSpPr/>
          <p:nvPr/>
        </p:nvSpPr>
        <p:spPr>
          <a:xfrm>
            <a:off x="8032790" y="4019312"/>
            <a:ext cx="2392561" cy="299085"/>
          </a:xfrm>
          <a:prstGeom prst="rect">
            <a:avLst/>
          </a:prstGeom>
          <a:noFill/>
          <a:ln/>
        </p:spPr>
        <p:txBody>
          <a:bodyPr wrap="none" rtlCol="0" anchor="t"/>
          <a:lstStyle/>
          <a:p>
            <a:pPr marL="0" indent="0">
              <a:lnSpc>
                <a:spcPts val="2355"/>
              </a:lnSpc>
              <a:buNone/>
            </a:pPr>
            <a:r>
              <a:rPr lang="en-US" sz="1884" dirty="0">
                <a:solidFill>
                  <a:srgbClr val="3C3939"/>
                </a:solidFill>
                <a:latin typeface="Raleway" pitchFamily="34" charset="0"/>
                <a:ea typeface="Raleway" pitchFamily="34" charset="-122"/>
                <a:cs typeface="Raleway" pitchFamily="34" charset="-120"/>
              </a:rPr>
              <a:t>Training Process</a:t>
            </a:r>
            <a:endParaRPr lang="en-US" sz="1884" dirty="0"/>
          </a:p>
        </p:txBody>
      </p:sp>
      <p:sp>
        <p:nvSpPr>
          <p:cNvPr id="13" name="Text 10"/>
          <p:cNvSpPr/>
          <p:nvPr/>
        </p:nvSpPr>
        <p:spPr>
          <a:xfrm>
            <a:off x="8032790" y="4433173"/>
            <a:ext cx="4510326" cy="918686"/>
          </a:xfrm>
          <a:prstGeom prst="rect">
            <a:avLst/>
          </a:prstGeom>
          <a:noFill/>
          <a:ln/>
        </p:spPr>
        <p:txBody>
          <a:bodyPr wrap="square" rtlCol="0" anchor="t"/>
          <a:lstStyle/>
          <a:p>
            <a:pPr marL="0" indent="0">
              <a:lnSpc>
                <a:spcPts val="2412"/>
              </a:lnSpc>
              <a:buNone/>
            </a:pPr>
            <a:r>
              <a:rPr lang="en-US" sz="1507" dirty="0">
                <a:solidFill>
                  <a:srgbClr val="3C3939"/>
                </a:solidFill>
                <a:latin typeface="Roboto" pitchFamily="34" charset="0"/>
                <a:ea typeface="Roboto" pitchFamily="34" charset="-122"/>
                <a:cs typeface="Roboto" pitchFamily="34" charset="-120"/>
              </a:rPr>
              <a:t>Each model was trained on the preprocessed dataset, using a 80-20 train-validation split to ensure robust evaluation.</a:t>
            </a:r>
            <a:endParaRPr lang="en-US" sz="1507" dirty="0"/>
          </a:p>
        </p:txBody>
      </p:sp>
      <p:sp>
        <p:nvSpPr>
          <p:cNvPr id="14" name="Shape 11"/>
          <p:cNvSpPr/>
          <p:nvPr/>
        </p:nvSpPr>
        <p:spPr>
          <a:xfrm>
            <a:off x="2087166" y="6064687"/>
            <a:ext cx="430649" cy="430649"/>
          </a:xfrm>
          <a:prstGeom prst="roundRect">
            <a:avLst>
              <a:gd name="adj" fmla="val 18668"/>
            </a:avLst>
          </a:prstGeom>
          <a:solidFill>
            <a:srgbClr val="E1E1EA"/>
          </a:solidFill>
          <a:ln w="7620">
            <a:solidFill>
              <a:srgbClr val="C7C7D0"/>
            </a:solidFill>
            <a:prstDash val="solid"/>
          </a:ln>
        </p:spPr>
      </p:sp>
      <p:sp>
        <p:nvSpPr>
          <p:cNvPr id="15" name="Text 12"/>
          <p:cNvSpPr/>
          <p:nvPr/>
        </p:nvSpPr>
        <p:spPr>
          <a:xfrm>
            <a:off x="2225873" y="6136362"/>
            <a:ext cx="153233" cy="287179"/>
          </a:xfrm>
          <a:prstGeom prst="rect">
            <a:avLst/>
          </a:prstGeom>
          <a:noFill/>
          <a:ln/>
        </p:spPr>
        <p:txBody>
          <a:bodyPr wrap="none" rtlCol="0" anchor="t"/>
          <a:lstStyle/>
          <a:p>
            <a:pPr marL="0" indent="0" algn="ctr">
              <a:lnSpc>
                <a:spcPts val="2261"/>
              </a:lnSpc>
              <a:buNone/>
            </a:pPr>
            <a:r>
              <a:rPr lang="en-US" sz="2261" dirty="0">
                <a:solidFill>
                  <a:srgbClr val="3C3939"/>
                </a:solidFill>
                <a:latin typeface="Raleway" pitchFamily="34" charset="0"/>
                <a:ea typeface="Raleway" pitchFamily="34" charset="-122"/>
                <a:cs typeface="Raleway" pitchFamily="34" charset="-120"/>
              </a:rPr>
              <a:t>3</a:t>
            </a:r>
            <a:endParaRPr lang="en-US" sz="2261" dirty="0"/>
          </a:p>
        </p:txBody>
      </p:sp>
      <p:sp>
        <p:nvSpPr>
          <p:cNvPr id="16" name="Text 13"/>
          <p:cNvSpPr/>
          <p:nvPr/>
        </p:nvSpPr>
        <p:spPr>
          <a:xfrm>
            <a:off x="2709148" y="6064687"/>
            <a:ext cx="2392561" cy="299085"/>
          </a:xfrm>
          <a:prstGeom prst="rect">
            <a:avLst/>
          </a:prstGeom>
          <a:noFill/>
          <a:ln/>
        </p:spPr>
        <p:txBody>
          <a:bodyPr wrap="none" rtlCol="0" anchor="t"/>
          <a:lstStyle/>
          <a:p>
            <a:pPr marL="0" indent="0">
              <a:lnSpc>
                <a:spcPts val="2355"/>
              </a:lnSpc>
              <a:buNone/>
            </a:pPr>
            <a:r>
              <a:rPr lang="en-US" sz="1884" dirty="0">
                <a:solidFill>
                  <a:srgbClr val="3C3939"/>
                </a:solidFill>
                <a:latin typeface="Raleway" pitchFamily="34" charset="0"/>
                <a:ea typeface="Raleway" pitchFamily="34" charset="-122"/>
                <a:cs typeface="Raleway" pitchFamily="34" charset="-120"/>
              </a:rPr>
              <a:t>Evaluation Metrics</a:t>
            </a:r>
            <a:endParaRPr lang="en-US" sz="1884" dirty="0"/>
          </a:p>
        </p:txBody>
      </p:sp>
      <p:sp>
        <p:nvSpPr>
          <p:cNvPr id="17" name="Text 14"/>
          <p:cNvSpPr/>
          <p:nvPr/>
        </p:nvSpPr>
        <p:spPr>
          <a:xfrm>
            <a:off x="2709148" y="6478548"/>
            <a:ext cx="4510326" cy="918686"/>
          </a:xfrm>
          <a:prstGeom prst="rect">
            <a:avLst/>
          </a:prstGeom>
          <a:noFill/>
          <a:ln/>
        </p:spPr>
        <p:txBody>
          <a:bodyPr wrap="square" rtlCol="0" anchor="t"/>
          <a:lstStyle/>
          <a:p>
            <a:pPr marL="0" indent="0">
              <a:lnSpc>
                <a:spcPts val="2412"/>
              </a:lnSpc>
              <a:buNone/>
            </a:pPr>
            <a:r>
              <a:rPr lang="en-US" sz="1507" dirty="0">
                <a:solidFill>
                  <a:srgbClr val="3C3939"/>
                </a:solidFill>
                <a:latin typeface="Roboto" pitchFamily="34" charset="0"/>
                <a:ea typeface="Roboto" pitchFamily="34" charset="-122"/>
                <a:cs typeface="Roboto" pitchFamily="34" charset="-120"/>
              </a:rPr>
              <a:t>Models were evaluated using key metrics including accuracy, precision, recall, and F1 score, providing a comprehensive view of their performance.</a:t>
            </a:r>
            <a:endParaRPr lang="en-US" sz="1507" dirty="0"/>
          </a:p>
        </p:txBody>
      </p:sp>
      <p:sp>
        <p:nvSpPr>
          <p:cNvPr id="18" name="Shape 15"/>
          <p:cNvSpPr/>
          <p:nvPr/>
        </p:nvSpPr>
        <p:spPr>
          <a:xfrm>
            <a:off x="7410807" y="6064687"/>
            <a:ext cx="430649" cy="430649"/>
          </a:xfrm>
          <a:prstGeom prst="roundRect">
            <a:avLst>
              <a:gd name="adj" fmla="val 18668"/>
            </a:avLst>
          </a:prstGeom>
          <a:solidFill>
            <a:srgbClr val="E1E1EA"/>
          </a:solidFill>
          <a:ln w="7620">
            <a:solidFill>
              <a:srgbClr val="C7C7D0"/>
            </a:solidFill>
            <a:prstDash val="solid"/>
          </a:ln>
        </p:spPr>
      </p:sp>
      <p:sp>
        <p:nvSpPr>
          <p:cNvPr id="19" name="Text 16"/>
          <p:cNvSpPr/>
          <p:nvPr/>
        </p:nvSpPr>
        <p:spPr>
          <a:xfrm>
            <a:off x="7547729" y="6136362"/>
            <a:ext cx="156686" cy="287179"/>
          </a:xfrm>
          <a:prstGeom prst="rect">
            <a:avLst/>
          </a:prstGeom>
          <a:noFill/>
          <a:ln/>
        </p:spPr>
        <p:txBody>
          <a:bodyPr wrap="none" rtlCol="0" anchor="t"/>
          <a:lstStyle/>
          <a:p>
            <a:pPr marL="0" indent="0" algn="ctr">
              <a:lnSpc>
                <a:spcPts val="2261"/>
              </a:lnSpc>
              <a:buNone/>
            </a:pPr>
            <a:r>
              <a:rPr lang="en-US" sz="2261" dirty="0">
                <a:solidFill>
                  <a:srgbClr val="3C3939"/>
                </a:solidFill>
                <a:latin typeface="Raleway" pitchFamily="34" charset="0"/>
                <a:ea typeface="Raleway" pitchFamily="34" charset="-122"/>
                <a:cs typeface="Raleway" pitchFamily="34" charset="-120"/>
              </a:rPr>
              <a:t>4</a:t>
            </a:r>
            <a:endParaRPr lang="en-US" sz="2261" dirty="0"/>
          </a:p>
        </p:txBody>
      </p:sp>
      <p:sp>
        <p:nvSpPr>
          <p:cNvPr id="20" name="Text 17"/>
          <p:cNvSpPr/>
          <p:nvPr/>
        </p:nvSpPr>
        <p:spPr>
          <a:xfrm>
            <a:off x="8032790" y="6064687"/>
            <a:ext cx="2392561" cy="299085"/>
          </a:xfrm>
          <a:prstGeom prst="rect">
            <a:avLst/>
          </a:prstGeom>
          <a:noFill/>
          <a:ln/>
        </p:spPr>
        <p:txBody>
          <a:bodyPr wrap="none" rtlCol="0" anchor="t"/>
          <a:lstStyle/>
          <a:p>
            <a:pPr marL="0" indent="0">
              <a:lnSpc>
                <a:spcPts val="2355"/>
              </a:lnSpc>
              <a:buNone/>
            </a:pPr>
            <a:r>
              <a:rPr lang="en-US" sz="1884" dirty="0">
                <a:solidFill>
                  <a:srgbClr val="3C3939"/>
                </a:solidFill>
                <a:latin typeface="Raleway" pitchFamily="34" charset="0"/>
                <a:ea typeface="Raleway" pitchFamily="34" charset="-122"/>
                <a:cs typeface="Raleway" pitchFamily="34" charset="-120"/>
              </a:rPr>
              <a:t>Initial Results</a:t>
            </a:r>
            <a:endParaRPr lang="en-US" sz="1884" dirty="0"/>
          </a:p>
        </p:txBody>
      </p:sp>
      <p:sp>
        <p:nvSpPr>
          <p:cNvPr id="21" name="Text 18"/>
          <p:cNvSpPr/>
          <p:nvPr/>
        </p:nvSpPr>
        <p:spPr>
          <a:xfrm>
            <a:off x="8032790" y="6478548"/>
            <a:ext cx="4510326" cy="1224915"/>
          </a:xfrm>
          <a:prstGeom prst="rect">
            <a:avLst/>
          </a:prstGeom>
          <a:noFill/>
          <a:ln/>
        </p:spPr>
        <p:txBody>
          <a:bodyPr wrap="square" rtlCol="0" anchor="t"/>
          <a:lstStyle/>
          <a:p>
            <a:pPr marL="0" indent="0">
              <a:lnSpc>
                <a:spcPts val="2412"/>
              </a:lnSpc>
              <a:buNone/>
            </a:pPr>
            <a:r>
              <a:rPr lang="en-US" sz="1507" dirty="0">
                <a:solidFill>
                  <a:srgbClr val="3C3939"/>
                </a:solidFill>
                <a:latin typeface="Roboto" pitchFamily="34" charset="0"/>
                <a:ea typeface="Roboto" pitchFamily="34" charset="-122"/>
                <a:cs typeface="Roboto" pitchFamily="34" charset="-120"/>
              </a:rPr>
              <a:t>All models showed promising results, with Logistic Regression and SVM achieving the highest F1 scores of 0.9647, indicating excellent balance between precision and recall.</a:t>
            </a:r>
            <a:endParaRPr lang="en-US" sz="150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2478048"/>
          </a:xfrm>
          <a:prstGeom prst="rect">
            <a:avLst/>
          </a:prstGeom>
        </p:spPr>
      </p:pic>
      <p:sp>
        <p:nvSpPr>
          <p:cNvPr id="5" name="Text 2"/>
          <p:cNvSpPr/>
          <p:nvPr/>
        </p:nvSpPr>
        <p:spPr>
          <a:xfrm>
            <a:off x="1900595" y="3176826"/>
            <a:ext cx="7435572" cy="619482"/>
          </a:xfrm>
          <a:prstGeom prst="rect">
            <a:avLst/>
          </a:prstGeom>
          <a:noFill/>
          <a:ln/>
        </p:spPr>
        <p:txBody>
          <a:bodyPr wrap="none" rtlCol="0" anchor="t"/>
          <a:lstStyle/>
          <a:p>
            <a:pPr marL="0" indent="0">
              <a:lnSpc>
                <a:spcPts val="4878"/>
              </a:lnSpc>
              <a:buNone/>
            </a:pPr>
            <a:r>
              <a:rPr lang="en-US" sz="3902" dirty="0">
                <a:solidFill>
                  <a:srgbClr val="1B1B27"/>
                </a:solidFill>
                <a:latin typeface="Raleway" pitchFamily="34" charset="0"/>
                <a:ea typeface="Raleway" pitchFamily="34" charset="-122"/>
                <a:cs typeface="Raleway" pitchFamily="34" charset="-120"/>
              </a:rPr>
              <a:t>Model Performance Comparison</a:t>
            </a:r>
            <a:endParaRPr lang="en-US" sz="3902" dirty="0"/>
          </a:p>
        </p:txBody>
      </p:sp>
      <p:sp>
        <p:nvSpPr>
          <p:cNvPr id="6" name="Shape 3"/>
          <p:cNvSpPr/>
          <p:nvPr/>
        </p:nvSpPr>
        <p:spPr>
          <a:xfrm>
            <a:off x="1900595" y="4093607"/>
            <a:ext cx="10829092" cy="3437096"/>
          </a:xfrm>
          <a:prstGeom prst="roundRect">
            <a:avLst>
              <a:gd name="adj" fmla="val 2422"/>
            </a:avLst>
          </a:prstGeom>
          <a:noFill/>
          <a:ln w="7620">
            <a:solidFill>
              <a:srgbClr val="000000">
                <a:alpha val="8000"/>
              </a:srgbClr>
            </a:solidFill>
            <a:prstDash val="solid"/>
          </a:ln>
        </p:spPr>
      </p:sp>
      <p:sp>
        <p:nvSpPr>
          <p:cNvPr id="7" name="Shape 4"/>
          <p:cNvSpPr/>
          <p:nvPr/>
        </p:nvSpPr>
        <p:spPr>
          <a:xfrm>
            <a:off x="1908215" y="4101227"/>
            <a:ext cx="10813852" cy="570309"/>
          </a:xfrm>
          <a:prstGeom prst="rect">
            <a:avLst/>
          </a:prstGeom>
          <a:solidFill>
            <a:srgbClr val="FFFFFF">
              <a:alpha val="4000"/>
            </a:srgbClr>
          </a:solidFill>
          <a:ln/>
        </p:spPr>
      </p:sp>
      <p:sp>
        <p:nvSpPr>
          <p:cNvPr id="8" name="Text 5"/>
          <p:cNvSpPr/>
          <p:nvPr/>
        </p:nvSpPr>
        <p:spPr>
          <a:xfrm>
            <a:off x="2106454" y="4227790"/>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Model</a:t>
            </a:r>
            <a:endParaRPr lang="en-US" sz="1561" dirty="0"/>
          </a:p>
        </p:txBody>
      </p:sp>
      <p:sp>
        <p:nvSpPr>
          <p:cNvPr id="9" name="Text 6"/>
          <p:cNvSpPr/>
          <p:nvPr/>
        </p:nvSpPr>
        <p:spPr>
          <a:xfrm>
            <a:off x="4273034" y="4227790"/>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Accuracy</a:t>
            </a:r>
            <a:endParaRPr lang="en-US" sz="1561" dirty="0"/>
          </a:p>
        </p:txBody>
      </p:sp>
      <p:sp>
        <p:nvSpPr>
          <p:cNvPr id="10" name="Text 7"/>
          <p:cNvSpPr/>
          <p:nvPr/>
        </p:nvSpPr>
        <p:spPr>
          <a:xfrm>
            <a:off x="6435804" y="4227790"/>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Precision</a:t>
            </a:r>
            <a:endParaRPr lang="en-US" sz="1561" dirty="0"/>
          </a:p>
        </p:txBody>
      </p:sp>
      <p:sp>
        <p:nvSpPr>
          <p:cNvPr id="11" name="Text 8"/>
          <p:cNvSpPr/>
          <p:nvPr/>
        </p:nvSpPr>
        <p:spPr>
          <a:xfrm>
            <a:off x="8598575" y="4227790"/>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Recall</a:t>
            </a:r>
            <a:endParaRPr lang="en-US" sz="1561" dirty="0"/>
          </a:p>
        </p:txBody>
      </p:sp>
      <p:sp>
        <p:nvSpPr>
          <p:cNvPr id="12" name="Text 9"/>
          <p:cNvSpPr/>
          <p:nvPr/>
        </p:nvSpPr>
        <p:spPr>
          <a:xfrm>
            <a:off x="10761345" y="4227790"/>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F1 Score</a:t>
            </a:r>
            <a:endParaRPr lang="en-US" sz="1561" dirty="0"/>
          </a:p>
        </p:txBody>
      </p:sp>
      <p:sp>
        <p:nvSpPr>
          <p:cNvPr id="13" name="Shape 10"/>
          <p:cNvSpPr/>
          <p:nvPr/>
        </p:nvSpPr>
        <p:spPr>
          <a:xfrm>
            <a:off x="1908215" y="4671536"/>
            <a:ext cx="10813852" cy="570309"/>
          </a:xfrm>
          <a:prstGeom prst="rect">
            <a:avLst/>
          </a:prstGeom>
          <a:solidFill>
            <a:srgbClr val="000000">
              <a:alpha val="4000"/>
            </a:srgbClr>
          </a:solidFill>
          <a:ln/>
        </p:spPr>
      </p:sp>
      <p:sp>
        <p:nvSpPr>
          <p:cNvPr id="14" name="Text 11"/>
          <p:cNvSpPr/>
          <p:nvPr/>
        </p:nvSpPr>
        <p:spPr>
          <a:xfrm>
            <a:off x="2106454" y="4798100"/>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Logistic Regression</a:t>
            </a:r>
            <a:endParaRPr lang="en-US" sz="1561" dirty="0"/>
          </a:p>
        </p:txBody>
      </p:sp>
      <p:sp>
        <p:nvSpPr>
          <p:cNvPr id="15" name="Text 12"/>
          <p:cNvSpPr/>
          <p:nvPr/>
        </p:nvSpPr>
        <p:spPr>
          <a:xfrm>
            <a:off x="4273034" y="4798100"/>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0.9737</a:t>
            </a:r>
            <a:endParaRPr lang="en-US" sz="1561" dirty="0"/>
          </a:p>
        </p:txBody>
      </p:sp>
      <p:sp>
        <p:nvSpPr>
          <p:cNvPr id="16" name="Text 13"/>
          <p:cNvSpPr/>
          <p:nvPr/>
        </p:nvSpPr>
        <p:spPr>
          <a:xfrm>
            <a:off x="6435804" y="4798100"/>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0.9762</a:t>
            </a:r>
            <a:endParaRPr lang="en-US" sz="1561" dirty="0"/>
          </a:p>
        </p:txBody>
      </p:sp>
      <p:sp>
        <p:nvSpPr>
          <p:cNvPr id="17" name="Text 14"/>
          <p:cNvSpPr/>
          <p:nvPr/>
        </p:nvSpPr>
        <p:spPr>
          <a:xfrm>
            <a:off x="8598575" y="4798100"/>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0.9535</a:t>
            </a:r>
            <a:endParaRPr lang="en-US" sz="1561" dirty="0"/>
          </a:p>
        </p:txBody>
      </p:sp>
      <p:sp>
        <p:nvSpPr>
          <p:cNvPr id="18" name="Text 15"/>
          <p:cNvSpPr/>
          <p:nvPr/>
        </p:nvSpPr>
        <p:spPr>
          <a:xfrm>
            <a:off x="10761345" y="4798100"/>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0.9647</a:t>
            </a:r>
            <a:endParaRPr lang="en-US" sz="1561" dirty="0"/>
          </a:p>
        </p:txBody>
      </p:sp>
      <p:sp>
        <p:nvSpPr>
          <p:cNvPr id="19" name="Shape 16"/>
          <p:cNvSpPr/>
          <p:nvPr/>
        </p:nvSpPr>
        <p:spPr>
          <a:xfrm>
            <a:off x="1908215" y="5241846"/>
            <a:ext cx="10813852" cy="570309"/>
          </a:xfrm>
          <a:prstGeom prst="rect">
            <a:avLst/>
          </a:prstGeom>
          <a:solidFill>
            <a:srgbClr val="FFFFFF">
              <a:alpha val="4000"/>
            </a:srgbClr>
          </a:solidFill>
          <a:ln/>
        </p:spPr>
      </p:sp>
      <p:sp>
        <p:nvSpPr>
          <p:cNvPr id="20" name="Text 17"/>
          <p:cNvSpPr/>
          <p:nvPr/>
        </p:nvSpPr>
        <p:spPr>
          <a:xfrm>
            <a:off x="2106454" y="5368409"/>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Decision Tree</a:t>
            </a:r>
            <a:endParaRPr lang="en-US" sz="1561" dirty="0"/>
          </a:p>
        </p:txBody>
      </p:sp>
      <p:sp>
        <p:nvSpPr>
          <p:cNvPr id="21" name="Text 18"/>
          <p:cNvSpPr/>
          <p:nvPr/>
        </p:nvSpPr>
        <p:spPr>
          <a:xfrm>
            <a:off x="4273034" y="5368409"/>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0.9474</a:t>
            </a:r>
            <a:endParaRPr lang="en-US" sz="1561" dirty="0"/>
          </a:p>
        </p:txBody>
      </p:sp>
      <p:sp>
        <p:nvSpPr>
          <p:cNvPr id="22" name="Text 19"/>
          <p:cNvSpPr/>
          <p:nvPr/>
        </p:nvSpPr>
        <p:spPr>
          <a:xfrm>
            <a:off x="6435804" y="5368409"/>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0.9302</a:t>
            </a:r>
            <a:endParaRPr lang="en-US" sz="1561" dirty="0"/>
          </a:p>
        </p:txBody>
      </p:sp>
      <p:sp>
        <p:nvSpPr>
          <p:cNvPr id="23" name="Text 20"/>
          <p:cNvSpPr/>
          <p:nvPr/>
        </p:nvSpPr>
        <p:spPr>
          <a:xfrm>
            <a:off x="8598575" y="5368409"/>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0.9302</a:t>
            </a:r>
            <a:endParaRPr lang="en-US" sz="1561" dirty="0"/>
          </a:p>
        </p:txBody>
      </p:sp>
      <p:sp>
        <p:nvSpPr>
          <p:cNvPr id="24" name="Text 21"/>
          <p:cNvSpPr/>
          <p:nvPr/>
        </p:nvSpPr>
        <p:spPr>
          <a:xfrm>
            <a:off x="10761345" y="5368409"/>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0.9302</a:t>
            </a:r>
            <a:endParaRPr lang="en-US" sz="1561" dirty="0"/>
          </a:p>
        </p:txBody>
      </p:sp>
      <p:sp>
        <p:nvSpPr>
          <p:cNvPr id="25" name="Shape 22"/>
          <p:cNvSpPr/>
          <p:nvPr/>
        </p:nvSpPr>
        <p:spPr>
          <a:xfrm>
            <a:off x="1908215" y="5812155"/>
            <a:ext cx="10813852" cy="570309"/>
          </a:xfrm>
          <a:prstGeom prst="rect">
            <a:avLst/>
          </a:prstGeom>
          <a:solidFill>
            <a:srgbClr val="000000">
              <a:alpha val="4000"/>
            </a:srgbClr>
          </a:solidFill>
          <a:ln/>
        </p:spPr>
      </p:sp>
      <p:sp>
        <p:nvSpPr>
          <p:cNvPr id="26" name="Text 23"/>
          <p:cNvSpPr/>
          <p:nvPr/>
        </p:nvSpPr>
        <p:spPr>
          <a:xfrm>
            <a:off x="2106454" y="5938718"/>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Random Forest</a:t>
            </a:r>
            <a:endParaRPr lang="en-US" sz="1561" dirty="0"/>
          </a:p>
        </p:txBody>
      </p:sp>
      <p:sp>
        <p:nvSpPr>
          <p:cNvPr id="27" name="Text 24"/>
          <p:cNvSpPr/>
          <p:nvPr/>
        </p:nvSpPr>
        <p:spPr>
          <a:xfrm>
            <a:off x="4273034" y="5938718"/>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0.9649</a:t>
            </a:r>
            <a:endParaRPr lang="en-US" sz="1561" dirty="0"/>
          </a:p>
        </p:txBody>
      </p:sp>
      <p:sp>
        <p:nvSpPr>
          <p:cNvPr id="28" name="Text 25"/>
          <p:cNvSpPr/>
          <p:nvPr/>
        </p:nvSpPr>
        <p:spPr>
          <a:xfrm>
            <a:off x="6435804" y="5938718"/>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0.9756</a:t>
            </a:r>
            <a:endParaRPr lang="en-US" sz="1561" dirty="0"/>
          </a:p>
        </p:txBody>
      </p:sp>
      <p:sp>
        <p:nvSpPr>
          <p:cNvPr id="29" name="Text 26"/>
          <p:cNvSpPr/>
          <p:nvPr/>
        </p:nvSpPr>
        <p:spPr>
          <a:xfrm>
            <a:off x="8598575" y="5938718"/>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0.9302</a:t>
            </a:r>
            <a:endParaRPr lang="en-US" sz="1561" dirty="0"/>
          </a:p>
        </p:txBody>
      </p:sp>
      <p:sp>
        <p:nvSpPr>
          <p:cNvPr id="30" name="Text 27"/>
          <p:cNvSpPr/>
          <p:nvPr/>
        </p:nvSpPr>
        <p:spPr>
          <a:xfrm>
            <a:off x="10761345" y="5938718"/>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0.9524</a:t>
            </a:r>
            <a:endParaRPr lang="en-US" sz="1561" dirty="0"/>
          </a:p>
        </p:txBody>
      </p:sp>
      <p:sp>
        <p:nvSpPr>
          <p:cNvPr id="31" name="Shape 28"/>
          <p:cNvSpPr/>
          <p:nvPr/>
        </p:nvSpPr>
        <p:spPr>
          <a:xfrm>
            <a:off x="1908215" y="6382464"/>
            <a:ext cx="10813852" cy="570309"/>
          </a:xfrm>
          <a:prstGeom prst="rect">
            <a:avLst/>
          </a:prstGeom>
          <a:solidFill>
            <a:srgbClr val="FFFFFF">
              <a:alpha val="4000"/>
            </a:srgbClr>
          </a:solidFill>
          <a:ln/>
        </p:spPr>
      </p:sp>
      <p:sp>
        <p:nvSpPr>
          <p:cNvPr id="32" name="Text 29"/>
          <p:cNvSpPr/>
          <p:nvPr/>
        </p:nvSpPr>
        <p:spPr>
          <a:xfrm>
            <a:off x="2106454" y="6509028"/>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Gradient Boosting</a:t>
            </a:r>
            <a:endParaRPr lang="en-US" sz="1561" dirty="0"/>
          </a:p>
        </p:txBody>
      </p:sp>
      <p:sp>
        <p:nvSpPr>
          <p:cNvPr id="33" name="Text 30"/>
          <p:cNvSpPr/>
          <p:nvPr/>
        </p:nvSpPr>
        <p:spPr>
          <a:xfrm>
            <a:off x="4273034" y="6509028"/>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0.9561</a:t>
            </a:r>
            <a:endParaRPr lang="en-US" sz="1561" dirty="0"/>
          </a:p>
        </p:txBody>
      </p:sp>
      <p:sp>
        <p:nvSpPr>
          <p:cNvPr id="34" name="Text 31"/>
          <p:cNvSpPr/>
          <p:nvPr/>
        </p:nvSpPr>
        <p:spPr>
          <a:xfrm>
            <a:off x="6435804" y="6509028"/>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0.9524</a:t>
            </a:r>
            <a:endParaRPr lang="en-US" sz="1561" dirty="0"/>
          </a:p>
        </p:txBody>
      </p:sp>
      <p:sp>
        <p:nvSpPr>
          <p:cNvPr id="35" name="Text 32"/>
          <p:cNvSpPr/>
          <p:nvPr/>
        </p:nvSpPr>
        <p:spPr>
          <a:xfrm>
            <a:off x="8598575" y="6509028"/>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0.9302</a:t>
            </a:r>
            <a:endParaRPr lang="en-US" sz="1561" dirty="0"/>
          </a:p>
        </p:txBody>
      </p:sp>
      <p:sp>
        <p:nvSpPr>
          <p:cNvPr id="36" name="Text 33"/>
          <p:cNvSpPr/>
          <p:nvPr/>
        </p:nvSpPr>
        <p:spPr>
          <a:xfrm>
            <a:off x="10761345" y="6509028"/>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0.9412</a:t>
            </a:r>
            <a:endParaRPr lang="en-US" sz="1561" dirty="0"/>
          </a:p>
        </p:txBody>
      </p:sp>
      <p:sp>
        <p:nvSpPr>
          <p:cNvPr id="37" name="Shape 34"/>
          <p:cNvSpPr/>
          <p:nvPr/>
        </p:nvSpPr>
        <p:spPr>
          <a:xfrm>
            <a:off x="1908215" y="6952774"/>
            <a:ext cx="10813852" cy="570309"/>
          </a:xfrm>
          <a:prstGeom prst="rect">
            <a:avLst/>
          </a:prstGeom>
          <a:solidFill>
            <a:srgbClr val="000000">
              <a:alpha val="4000"/>
            </a:srgbClr>
          </a:solidFill>
          <a:ln/>
        </p:spPr>
      </p:sp>
      <p:sp>
        <p:nvSpPr>
          <p:cNvPr id="38" name="Text 35"/>
          <p:cNvSpPr/>
          <p:nvPr/>
        </p:nvSpPr>
        <p:spPr>
          <a:xfrm>
            <a:off x="2106454" y="7079337"/>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SVM</a:t>
            </a:r>
            <a:endParaRPr lang="en-US" sz="1561" dirty="0"/>
          </a:p>
        </p:txBody>
      </p:sp>
      <p:sp>
        <p:nvSpPr>
          <p:cNvPr id="39" name="Text 36"/>
          <p:cNvSpPr/>
          <p:nvPr/>
        </p:nvSpPr>
        <p:spPr>
          <a:xfrm>
            <a:off x="4273034" y="7079337"/>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0.9737</a:t>
            </a:r>
            <a:endParaRPr lang="en-US" sz="1561" dirty="0"/>
          </a:p>
        </p:txBody>
      </p:sp>
      <p:sp>
        <p:nvSpPr>
          <p:cNvPr id="40" name="Text 37"/>
          <p:cNvSpPr/>
          <p:nvPr/>
        </p:nvSpPr>
        <p:spPr>
          <a:xfrm>
            <a:off x="6435804" y="7079337"/>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0.9762</a:t>
            </a:r>
            <a:endParaRPr lang="en-US" sz="1561" dirty="0"/>
          </a:p>
        </p:txBody>
      </p:sp>
      <p:sp>
        <p:nvSpPr>
          <p:cNvPr id="41" name="Text 38"/>
          <p:cNvSpPr/>
          <p:nvPr/>
        </p:nvSpPr>
        <p:spPr>
          <a:xfrm>
            <a:off x="8598575" y="7079337"/>
            <a:ext cx="175867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0.9535</a:t>
            </a:r>
            <a:endParaRPr lang="en-US" sz="1561" dirty="0"/>
          </a:p>
        </p:txBody>
      </p:sp>
      <p:sp>
        <p:nvSpPr>
          <p:cNvPr id="42" name="Text 39"/>
          <p:cNvSpPr/>
          <p:nvPr/>
        </p:nvSpPr>
        <p:spPr>
          <a:xfrm>
            <a:off x="10761345" y="7079337"/>
            <a:ext cx="1762482" cy="317183"/>
          </a:xfrm>
          <a:prstGeom prst="rect">
            <a:avLst/>
          </a:prstGeom>
          <a:noFill/>
          <a:ln/>
        </p:spPr>
        <p:txBody>
          <a:bodyPr wrap="none" rtlCol="0" anchor="t"/>
          <a:lstStyle/>
          <a:p>
            <a:pPr marL="0" indent="0">
              <a:lnSpc>
                <a:spcPts val="2498"/>
              </a:lnSpc>
              <a:buNone/>
            </a:pPr>
            <a:r>
              <a:rPr lang="en-US" sz="1561" dirty="0">
                <a:solidFill>
                  <a:srgbClr val="3C3939"/>
                </a:solidFill>
                <a:latin typeface="Roboto" pitchFamily="34" charset="0"/>
                <a:ea typeface="Roboto" pitchFamily="34" charset="-122"/>
                <a:cs typeface="Roboto" pitchFamily="34" charset="-120"/>
              </a:rPr>
              <a:t>0.9647</a:t>
            </a:r>
            <a:endParaRPr lang="en-US" sz="15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950000"/>
            <a:ext cx="7334250" cy="540068"/>
          </a:xfrm>
          <a:prstGeom prst="rect">
            <a:avLst/>
          </a:prstGeom>
          <a:noFill/>
          <a:ln/>
        </p:spPr>
        <p:txBody>
          <a:bodyPr wrap="none" rtlCol="0" anchor="t"/>
          <a:lstStyle/>
          <a:p>
            <a:pPr marL="0" indent="0">
              <a:lnSpc>
                <a:spcPts val="4253"/>
              </a:lnSpc>
              <a:buNone/>
            </a:pPr>
            <a:r>
              <a:rPr lang="en-US" sz="3402" dirty="0">
                <a:solidFill>
                  <a:srgbClr val="1B1B27"/>
                </a:solidFill>
                <a:latin typeface="Raleway" pitchFamily="34" charset="0"/>
                <a:ea typeface="Raleway" pitchFamily="34" charset="-122"/>
                <a:cs typeface="Raleway" pitchFamily="34" charset="-120"/>
              </a:rPr>
              <a:t>Model Tuning for Logistic Regression</a:t>
            </a:r>
            <a:endParaRPr lang="en-US" sz="3402" dirty="0"/>
          </a:p>
        </p:txBody>
      </p:sp>
      <p:pic>
        <p:nvPicPr>
          <p:cNvPr id="6" name="Image 1" descr="preencoded.png"/>
          <p:cNvPicPr>
            <a:picLocks noChangeAspect="1"/>
          </p:cNvPicPr>
          <p:nvPr/>
        </p:nvPicPr>
        <p:blipFill>
          <a:blip r:embed="rId4"/>
          <a:stretch>
            <a:fillRect/>
          </a:stretch>
        </p:blipFill>
        <p:spPr>
          <a:xfrm>
            <a:off x="604837" y="1749266"/>
            <a:ext cx="864037" cy="1382554"/>
          </a:xfrm>
          <a:prstGeom prst="rect">
            <a:avLst/>
          </a:prstGeom>
        </p:spPr>
      </p:pic>
      <p:sp>
        <p:nvSpPr>
          <p:cNvPr id="7" name="Text 3"/>
          <p:cNvSpPr/>
          <p:nvPr/>
        </p:nvSpPr>
        <p:spPr>
          <a:xfrm>
            <a:off x="1728073" y="1922026"/>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Hyperparameter Grid</a:t>
            </a:r>
            <a:endParaRPr lang="en-US" sz="1701" dirty="0"/>
          </a:p>
        </p:txBody>
      </p:sp>
      <p:sp>
        <p:nvSpPr>
          <p:cNvPr id="8" name="Text 4"/>
          <p:cNvSpPr/>
          <p:nvPr/>
        </p:nvSpPr>
        <p:spPr>
          <a:xfrm>
            <a:off x="1728073" y="2295525"/>
            <a:ext cx="6811089"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A grid of hyperparameters was defined for Logistic Regression, including different values for C (inverse of regularization strength), penalty types (L1 and L2), and solver methods.</a:t>
            </a:r>
            <a:endParaRPr lang="en-US" sz="1361" dirty="0"/>
          </a:p>
        </p:txBody>
      </p:sp>
      <p:pic>
        <p:nvPicPr>
          <p:cNvPr id="9" name="Image 2" descr="preencoded.png"/>
          <p:cNvPicPr>
            <a:picLocks noChangeAspect="1"/>
          </p:cNvPicPr>
          <p:nvPr/>
        </p:nvPicPr>
        <p:blipFill>
          <a:blip r:embed="rId5"/>
          <a:stretch>
            <a:fillRect/>
          </a:stretch>
        </p:blipFill>
        <p:spPr>
          <a:xfrm>
            <a:off x="604837" y="3131820"/>
            <a:ext cx="864037" cy="1382554"/>
          </a:xfrm>
          <a:prstGeom prst="rect">
            <a:avLst/>
          </a:prstGeom>
        </p:spPr>
      </p:pic>
      <p:sp>
        <p:nvSpPr>
          <p:cNvPr id="10" name="Text 5"/>
          <p:cNvSpPr/>
          <p:nvPr/>
        </p:nvSpPr>
        <p:spPr>
          <a:xfrm>
            <a:off x="1728073" y="3304580"/>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Grid Search</a:t>
            </a:r>
            <a:endParaRPr lang="en-US" sz="1701" dirty="0"/>
          </a:p>
        </p:txBody>
      </p:sp>
      <p:sp>
        <p:nvSpPr>
          <p:cNvPr id="11" name="Text 6"/>
          <p:cNvSpPr/>
          <p:nvPr/>
        </p:nvSpPr>
        <p:spPr>
          <a:xfrm>
            <a:off x="1728073" y="3678079"/>
            <a:ext cx="6811089"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GridSearchCV was employed to systematically work through multiple combinations of parameter tunes, using 5-fold cross-validation to ensure robust results.</a:t>
            </a:r>
            <a:endParaRPr lang="en-US" sz="1361" dirty="0"/>
          </a:p>
        </p:txBody>
      </p:sp>
      <p:pic>
        <p:nvPicPr>
          <p:cNvPr id="12" name="Image 3" descr="preencoded.png"/>
          <p:cNvPicPr>
            <a:picLocks noChangeAspect="1"/>
          </p:cNvPicPr>
          <p:nvPr/>
        </p:nvPicPr>
        <p:blipFill>
          <a:blip r:embed="rId6"/>
          <a:stretch>
            <a:fillRect/>
          </a:stretch>
        </p:blipFill>
        <p:spPr>
          <a:xfrm>
            <a:off x="604837" y="4514374"/>
            <a:ext cx="864037" cy="1382554"/>
          </a:xfrm>
          <a:prstGeom prst="rect">
            <a:avLst/>
          </a:prstGeom>
        </p:spPr>
      </p:pic>
      <p:sp>
        <p:nvSpPr>
          <p:cNvPr id="13" name="Text 7"/>
          <p:cNvSpPr/>
          <p:nvPr/>
        </p:nvSpPr>
        <p:spPr>
          <a:xfrm>
            <a:off x="1728073" y="4687133"/>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Optimal Parameters</a:t>
            </a:r>
            <a:endParaRPr lang="en-US" sz="1701" dirty="0"/>
          </a:p>
        </p:txBody>
      </p:sp>
      <p:sp>
        <p:nvSpPr>
          <p:cNvPr id="14" name="Text 8"/>
          <p:cNvSpPr/>
          <p:nvPr/>
        </p:nvSpPr>
        <p:spPr>
          <a:xfrm>
            <a:off x="1728073" y="5060633"/>
            <a:ext cx="6811089"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The best parameters found were C=1, penalty='l1', and solver='liblinear', indicating that L1 regularization with moderate strength performed optimally for this dataset.</a:t>
            </a:r>
            <a:endParaRPr lang="en-US" sz="1361" dirty="0"/>
          </a:p>
        </p:txBody>
      </p:sp>
      <p:pic>
        <p:nvPicPr>
          <p:cNvPr id="15" name="Image 4" descr="preencoded.png"/>
          <p:cNvPicPr>
            <a:picLocks noChangeAspect="1"/>
          </p:cNvPicPr>
          <p:nvPr/>
        </p:nvPicPr>
        <p:blipFill>
          <a:blip r:embed="rId7"/>
          <a:stretch>
            <a:fillRect/>
          </a:stretch>
        </p:blipFill>
        <p:spPr>
          <a:xfrm>
            <a:off x="604837" y="5896928"/>
            <a:ext cx="864037" cy="1382554"/>
          </a:xfrm>
          <a:prstGeom prst="rect">
            <a:avLst/>
          </a:prstGeom>
        </p:spPr>
      </p:pic>
      <p:sp>
        <p:nvSpPr>
          <p:cNvPr id="16" name="Text 9"/>
          <p:cNvSpPr/>
          <p:nvPr/>
        </p:nvSpPr>
        <p:spPr>
          <a:xfrm>
            <a:off x="1728073" y="6069687"/>
            <a:ext cx="26911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Performance Improvement</a:t>
            </a:r>
            <a:endParaRPr lang="en-US" sz="1701" dirty="0"/>
          </a:p>
        </p:txBody>
      </p:sp>
      <p:sp>
        <p:nvSpPr>
          <p:cNvPr id="17" name="Text 10"/>
          <p:cNvSpPr/>
          <p:nvPr/>
        </p:nvSpPr>
        <p:spPr>
          <a:xfrm>
            <a:off x="1728073" y="6443186"/>
            <a:ext cx="6811089"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The tuned Logistic Regression model achieved a slightly improved F1 score of 0.9655, demonstrating the benefit of hyperparameter optimization.</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2370534"/>
          </a:xfrm>
          <a:prstGeom prst="rect">
            <a:avLst/>
          </a:prstGeom>
        </p:spPr>
      </p:pic>
      <p:sp>
        <p:nvSpPr>
          <p:cNvPr id="5" name="Text 2"/>
          <p:cNvSpPr/>
          <p:nvPr/>
        </p:nvSpPr>
        <p:spPr>
          <a:xfrm>
            <a:off x="2135505" y="2900720"/>
            <a:ext cx="4926687" cy="592574"/>
          </a:xfrm>
          <a:prstGeom prst="rect">
            <a:avLst/>
          </a:prstGeom>
          <a:noFill/>
          <a:ln/>
        </p:spPr>
        <p:txBody>
          <a:bodyPr wrap="none" rtlCol="0" anchor="t"/>
          <a:lstStyle/>
          <a:p>
            <a:pPr marL="0" indent="0">
              <a:lnSpc>
                <a:spcPts val="4666"/>
              </a:lnSpc>
              <a:buNone/>
            </a:pPr>
            <a:r>
              <a:rPr lang="en-US" sz="3733" dirty="0">
                <a:solidFill>
                  <a:srgbClr val="1B1B27"/>
                </a:solidFill>
                <a:latin typeface="Raleway" pitchFamily="34" charset="0"/>
                <a:ea typeface="Raleway" pitchFamily="34" charset="-122"/>
                <a:cs typeface="Raleway" pitchFamily="34" charset="-120"/>
              </a:rPr>
              <a:t>Final Model Evaluation</a:t>
            </a:r>
            <a:endParaRPr lang="en-US" sz="3733" dirty="0"/>
          </a:p>
        </p:txBody>
      </p:sp>
      <p:sp>
        <p:nvSpPr>
          <p:cNvPr id="6" name="Shape 3"/>
          <p:cNvSpPr/>
          <p:nvPr/>
        </p:nvSpPr>
        <p:spPr>
          <a:xfrm>
            <a:off x="2135505" y="3777734"/>
            <a:ext cx="5084921" cy="1714381"/>
          </a:xfrm>
          <a:prstGeom prst="roundRect">
            <a:avLst>
              <a:gd name="adj" fmla="val 4646"/>
            </a:avLst>
          </a:prstGeom>
          <a:solidFill>
            <a:srgbClr val="E1E1EA"/>
          </a:solidFill>
          <a:ln w="7620">
            <a:solidFill>
              <a:srgbClr val="C7C7D0"/>
            </a:solidFill>
            <a:prstDash val="solid"/>
          </a:ln>
        </p:spPr>
      </p:sp>
      <p:sp>
        <p:nvSpPr>
          <p:cNvPr id="7" name="Text 4"/>
          <p:cNvSpPr/>
          <p:nvPr/>
        </p:nvSpPr>
        <p:spPr>
          <a:xfrm>
            <a:off x="2332673" y="3974902"/>
            <a:ext cx="2980253" cy="296228"/>
          </a:xfrm>
          <a:prstGeom prst="rect">
            <a:avLst/>
          </a:prstGeom>
          <a:noFill/>
          <a:ln/>
        </p:spPr>
        <p:txBody>
          <a:bodyPr wrap="none" rtlCol="0" anchor="t"/>
          <a:lstStyle/>
          <a:p>
            <a:pPr marL="0" indent="0">
              <a:lnSpc>
                <a:spcPts val="2333"/>
              </a:lnSpc>
              <a:buNone/>
            </a:pPr>
            <a:r>
              <a:rPr lang="en-US" sz="1867" dirty="0">
                <a:solidFill>
                  <a:srgbClr val="3C3939"/>
                </a:solidFill>
                <a:latin typeface="Raleway" pitchFamily="34" charset="0"/>
                <a:ea typeface="Raleway" pitchFamily="34" charset="-122"/>
                <a:cs typeface="Raleway" pitchFamily="34" charset="-120"/>
              </a:rPr>
              <a:t>Validation Set Performance</a:t>
            </a:r>
            <a:endParaRPr lang="en-US" sz="1867" dirty="0"/>
          </a:p>
        </p:txBody>
      </p:sp>
      <p:sp>
        <p:nvSpPr>
          <p:cNvPr id="8" name="Text 5"/>
          <p:cNvSpPr/>
          <p:nvPr/>
        </p:nvSpPr>
        <p:spPr>
          <a:xfrm>
            <a:off x="2332673" y="4384834"/>
            <a:ext cx="4690586" cy="910114"/>
          </a:xfrm>
          <a:prstGeom prst="rect">
            <a:avLst/>
          </a:prstGeom>
          <a:noFill/>
          <a:ln/>
        </p:spPr>
        <p:txBody>
          <a:bodyPr wrap="square" rtlCol="0" anchor="t"/>
          <a:lstStyle/>
          <a:p>
            <a:pPr marL="0" indent="0">
              <a:lnSpc>
                <a:spcPts val="2389"/>
              </a:lnSpc>
              <a:buNone/>
            </a:pPr>
            <a:r>
              <a:rPr lang="en-US" sz="1493" dirty="0">
                <a:solidFill>
                  <a:srgbClr val="3C3939"/>
                </a:solidFill>
                <a:latin typeface="Roboto" pitchFamily="34" charset="0"/>
                <a:ea typeface="Roboto" pitchFamily="34" charset="-122"/>
                <a:cs typeface="Roboto" pitchFamily="34" charset="-120"/>
              </a:rPr>
              <a:t>The final tuned Logistic Regression model achieved an accuracy of 0.9737, precision of 0.9545, recall of 0.9767, and F1 score of 0.9655 on the validation set.</a:t>
            </a:r>
            <a:endParaRPr lang="en-US" sz="1493" dirty="0"/>
          </a:p>
        </p:txBody>
      </p:sp>
      <p:sp>
        <p:nvSpPr>
          <p:cNvPr id="9" name="Shape 6"/>
          <p:cNvSpPr/>
          <p:nvPr/>
        </p:nvSpPr>
        <p:spPr>
          <a:xfrm>
            <a:off x="7409974" y="3777734"/>
            <a:ext cx="5084921" cy="1714381"/>
          </a:xfrm>
          <a:prstGeom prst="roundRect">
            <a:avLst>
              <a:gd name="adj" fmla="val 4646"/>
            </a:avLst>
          </a:prstGeom>
          <a:solidFill>
            <a:srgbClr val="E1E1EA"/>
          </a:solidFill>
          <a:ln w="7620">
            <a:solidFill>
              <a:srgbClr val="C7C7D0"/>
            </a:solidFill>
            <a:prstDash val="solid"/>
          </a:ln>
        </p:spPr>
      </p:sp>
      <p:sp>
        <p:nvSpPr>
          <p:cNvPr id="10" name="Text 7"/>
          <p:cNvSpPr/>
          <p:nvPr/>
        </p:nvSpPr>
        <p:spPr>
          <a:xfrm>
            <a:off x="7607141" y="3974902"/>
            <a:ext cx="2490430" cy="296228"/>
          </a:xfrm>
          <a:prstGeom prst="rect">
            <a:avLst/>
          </a:prstGeom>
          <a:noFill/>
          <a:ln/>
        </p:spPr>
        <p:txBody>
          <a:bodyPr wrap="none" rtlCol="0" anchor="t"/>
          <a:lstStyle/>
          <a:p>
            <a:pPr marL="0" indent="0">
              <a:lnSpc>
                <a:spcPts val="2333"/>
              </a:lnSpc>
              <a:buNone/>
            </a:pPr>
            <a:r>
              <a:rPr lang="en-US" sz="1867" dirty="0">
                <a:solidFill>
                  <a:srgbClr val="3C3939"/>
                </a:solidFill>
                <a:latin typeface="Raleway" pitchFamily="34" charset="0"/>
                <a:ea typeface="Raleway" pitchFamily="34" charset="-122"/>
                <a:cs typeface="Raleway" pitchFamily="34" charset="-120"/>
              </a:rPr>
              <a:t>Prediction Comparison</a:t>
            </a:r>
            <a:endParaRPr lang="en-US" sz="1867" dirty="0"/>
          </a:p>
        </p:txBody>
      </p:sp>
      <p:sp>
        <p:nvSpPr>
          <p:cNvPr id="11" name="Text 8"/>
          <p:cNvSpPr/>
          <p:nvPr/>
        </p:nvSpPr>
        <p:spPr>
          <a:xfrm>
            <a:off x="7607141" y="4384834"/>
            <a:ext cx="4690586" cy="910114"/>
          </a:xfrm>
          <a:prstGeom prst="rect">
            <a:avLst/>
          </a:prstGeom>
          <a:noFill/>
          <a:ln/>
        </p:spPr>
        <p:txBody>
          <a:bodyPr wrap="square" rtlCol="0" anchor="t"/>
          <a:lstStyle/>
          <a:p>
            <a:pPr marL="0" indent="0">
              <a:lnSpc>
                <a:spcPts val="2389"/>
              </a:lnSpc>
              <a:buNone/>
            </a:pPr>
            <a:r>
              <a:rPr lang="en-US" sz="1493" dirty="0">
                <a:solidFill>
                  <a:srgbClr val="3C3939"/>
                </a:solidFill>
                <a:latin typeface="Roboto" pitchFamily="34" charset="0"/>
                <a:ea typeface="Roboto" pitchFamily="34" charset="-122"/>
                <a:cs typeface="Roboto" pitchFamily="34" charset="-120"/>
              </a:rPr>
              <a:t>A comparison between real and predicted outcomes on the validation set showed high concordance, with only a few misclassifications.</a:t>
            </a:r>
            <a:endParaRPr lang="en-US" sz="1493" dirty="0"/>
          </a:p>
        </p:txBody>
      </p:sp>
      <p:sp>
        <p:nvSpPr>
          <p:cNvPr id="12" name="Shape 9"/>
          <p:cNvSpPr/>
          <p:nvPr/>
        </p:nvSpPr>
        <p:spPr>
          <a:xfrm>
            <a:off x="2135505" y="5681663"/>
            <a:ext cx="5084921" cy="2017752"/>
          </a:xfrm>
          <a:prstGeom prst="roundRect">
            <a:avLst>
              <a:gd name="adj" fmla="val 3947"/>
            </a:avLst>
          </a:prstGeom>
          <a:solidFill>
            <a:srgbClr val="E1E1EA"/>
          </a:solidFill>
          <a:ln w="7620">
            <a:solidFill>
              <a:srgbClr val="C7C7D0"/>
            </a:solidFill>
            <a:prstDash val="solid"/>
          </a:ln>
        </p:spPr>
      </p:sp>
      <p:sp>
        <p:nvSpPr>
          <p:cNvPr id="13" name="Text 10"/>
          <p:cNvSpPr/>
          <p:nvPr/>
        </p:nvSpPr>
        <p:spPr>
          <a:xfrm>
            <a:off x="2332673" y="5878830"/>
            <a:ext cx="2370534" cy="296228"/>
          </a:xfrm>
          <a:prstGeom prst="rect">
            <a:avLst/>
          </a:prstGeom>
          <a:noFill/>
          <a:ln/>
        </p:spPr>
        <p:txBody>
          <a:bodyPr wrap="none" rtlCol="0" anchor="t"/>
          <a:lstStyle/>
          <a:p>
            <a:pPr marL="0" indent="0">
              <a:lnSpc>
                <a:spcPts val="2333"/>
              </a:lnSpc>
              <a:buNone/>
            </a:pPr>
            <a:r>
              <a:rPr lang="en-US" sz="1867" dirty="0">
                <a:solidFill>
                  <a:srgbClr val="3C3939"/>
                </a:solidFill>
                <a:latin typeface="Raleway" pitchFamily="34" charset="0"/>
                <a:ea typeface="Raleway" pitchFamily="34" charset="-122"/>
                <a:cs typeface="Raleway" pitchFamily="34" charset="-120"/>
              </a:rPr>
              <a:t>Test Set Predictions</a:t>
            </a:r>
            <a:endParaRPr lang="en-US" sz="1867" dirty="0"/>
          </a:p>
        </p:txBody>
      </p:sp>
      <p:sp>
        <p:nvSpPr>
          <p:cNvPr id="14" name="Text 11"/>
          <p:cNvSpPr/>
          <p:nvPr/>
        </p:nvSpPr>
        <p:spPr>
          <a:xfrm>
            <a:off x="2332673" y="6288762"/>
            <a:ext cx="4690586" cy="1213485"/>
          </a:xfrm>
          <a:prstGeom prst="rect">
            <a:avLst/>
          </a:prstGeom>
          <a:noFill/>
          <a:ln/>
        </p:spPr>
        <p:txBody>
          <a:bodyPr wrap="square" rtlCol="0" anchor="t"/>
          <a:lstStyle/>
          <a:p>
            <a:pPr marL="0" indent="0">
              <a:lnSpc>
                <a:spcPts val="2389"/>
              </a:lnSpc>
              <a:buNone/>
            </a:pPr>
            <a:r>
              <a:rPr lang="en-US" sz="1493" dirty="0">
                <a:solidFill>
                  <a:srgbClr val="3C3939"/>
                </a:solidFill>
                <a:latin typeface="Roboto" pitchFamily="34" charset="0"/>
                <a:ea typeface="Roboto" pitchFamily="34" charset="-122"/>
                <a:cs typeface="Roboto" pitchFamily="34" charset="-120"/>
              </a:rPr>
              <a:t>Final predictions were made on the test set (using the validation set as a proxy), and a submission file was generated for potential use in a competition or further analysis.</a:t>
            </a:r>
            <a:endParaRPr lang="en-US" sz="1493" dirty="0"/>
          </a:p>
        </p:txBody>
      </p:sp>
      <p:sp>
        <p:nvSpPr>
          <p:cNvPr id="15" name="Shape 12"/>
          <p:cNvSpPr/>
          <p:nvPr/>
        </p:nvSpPr>
        <p:spPr>
          <a:xfrm>
            <a:off x="7409974" y="5681663"/>
            <a:ext cx="5084921" cy="2017752"/>
          </a:xfrm>
          <a:prstGeom prst="roundRect">
            <a:avLst>
              <a:gd name="adj" fmla="val 3947"/>
            </a:avLst>
          </a:prstGeom>
          <a:solidFill>
            <a:srgbClr val="E1E1EA"/>
          </a:solidFill>
          <a:ln w="7620">
            <a:solidFill>
              <a:srgbClr val="C7C7D0"/>
            </a:solidFill>
            <a:prstDash val="solid"/>
          </a:ln>
        </p:spPr>
      </p:sp>
      <p:sp>
        <p:nvSpPr>
          <p:cNvPr id="16" name="Text 13"/>
          <p:cNvSpPr/>
          <p:nvPr/>
        </p:nvSpPr>
        <p:spPr>
          <a:xfrm>
            <a:off x="7607141" y="5878830"/>
            <a:ext cx="2412325" cy="296228"/>
          </a:xfrm>
          <a:prstGeom prst="rect">
            <a:avLst/>
          </a:prstGeom>
          <a:noFill/>
          <a:ln/>
        </p:spPr>
        <p:txBody>
          <a:bodyPr wrap="none" rtlCol="0" anchor="t"/>
          <a:lstStyle/>
          <a:p>
            <a:pPr marL="0" indent="0">
              <a:lnSpc>
                <a:spcPts val="2333"/>
              </a:lnSpc>
              <a:buNone/>
            </a:pPr>
            <a:r>
              <a:rPr lang="en-US" sz="1867" dirty="0">
                <a:solidFill>
                  <a:srgbClr val="3C3939"/>
                </a:solidFill>
                <a:latin typeface="Raleway" pitchFamily="34" charset="0"/>
                <a:ea typeface="Raleway" pitchFamily="34" charset="-122"/>
                <a:cs typeface="Raleway" pitchFamily="34" charset="-120"/>
              </a:rPr>
              <a:t>Prediction Distribution</a:t>
            </a:r>
            <a:endParaRPr lang="en-US" sz="1867" dirty="0"/>
          </a:p>
        </p:txBody>
      </p:sp>
      <p:sp>
        <p:nvSpPr>
          <p:cNvPr id="17" name="Text 14"/>
          <p:cNvSpPr/>
          <p:nvPr/>
        </p:nvSpPr>
        <p:spPr>
          <a:xfrm>
            <a:off x="7607141" y="6288762"/>
            <a:ext cx="4690586" cy="1213485"/>
          </a:xfrm>
          <a:prstGeom prst="rect">
            <a:avLst/>
          </a:prstGeom>
          <a:noFill/>
          <a:ln/>
        </p:spPr>
        <p:txBody>
          <a:bodyPr wrap="square" rtlCol="0" anchor="t"/>
          <a:lstStyle/>
          <a:p>
            <a:pPr marL="0" indent="0">
              <a:lnSpc>
                <a:spcPts val="2389"/>
              </a:lnSpc>
              <a:buNone/>
            </a:pPr>
            <a:r>
              <a:rPr lang="en-US" sz="1493" dirty="0">
                <a:solidFill>
                  <a:srgbClr val="3C3939"/>
                </a:solidFill>
                <a:latin typeface="Roboto" pitchFamily="34" charset="0"/>
                <a:ea typeface="Roboto" pitchFamily="34" charset="-122"/>
                <a:cs typeface="Roboto" pitchFamily="34" charset="-120"/>
              </a:rPr>
              <a:t>A count plot of predicted diagnoses in the test set showed a balanced distribution between benign and malignant cases, aligning with the original data distribution.</a:t>
            </a:r>
            <a:endParaRPr lang="en-US" sz="149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9430345"/>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9430345"/>
          </a:xfrm>
          <a:prstGeom prst="rect">
            <a:avLst/>
          </a:prstGeom>
        </p:spPr>
      </p:pic>
      <p:sp>
        <p:nvSpPr>
          <p:cNvPr id="5" name="Text 2"/>
          <p:cNvSpPr/>
          <p:nvPr/>
        </p:nvSpPr>
        <p:spPr>
          <a:xfrm>
            <a:off x="604837" y="475178"/>
            <a:ext cx="5656064" cy="540068"/>
          </a:xfrm>
          <a:prstGeom prst="rect">
            <a:avLst/>
          </a:prstGeom>
          <a:noFill/>
          <a:ln/>
        </p:spPr>
        <p:txBody>
          <a:bodyPr wrap="none" rtlCol="0" anchor="t"/>
          <a:lstStyle/>
          <a:p>
            <a:pPr marL="0" indent="0">
              <a:lnSpc>
                <a:spcPts val="4253"/>
              </a:lnSpc>
              <a:buNone/>
            </a:pPr>
            <a:r>
              <a:rPr lang="en-US" sz="3402" dirty="0">
                <a:solidFill>
                  <a:srgbClr val="1B1B27"/>
                </a:solidFill>
                <a:latin typeface="Raleway" pitchFamily="34" charset="0"/>
                <a:ea typeface="Raleway" pitchFamily="34" charset="-122"/>
                <a:cs typeface="Raleway" pitchFamily="34" charset="-120"/>
              </a:rPr>
              <a:t>Conclusion and Future Work</a:t>
            </a:r>
            <a:endParaRPr lang="en-US" sz="3402" dirty="0"/>
          </a:p>
        </p:txBody>
      </p:sp>
      <p:pic>
        <p:nvPicPr>
          <p:cNvPr id="6" name="Image 1" descr="preencoded.png"/>
          <p:cNvPicPr>
            <a:picLocks noChangeAspect="1"/>
          </p:cNvPicPr>
          <p:nvPr/>
        </p:nvPicPr>
        <p:blipFill>
          <a:blip r:embed="rId4"/>
          <a:stretch>
            <a:fillRect/>
          </a:stretch>
        </p:blipFill>
        <p:spPr>
          <a:xfrm>
            <a:off x="604837" y="1274445"/>
            <a:ext cx="431959" cy="431959"/>
          </a:xfrm>
          <a:prstGeom prst="rect">
            <a:avLst/>
          </a:prstGeom>
        </p:spPr>
      </p:pic>
      <p:sp>
        <p:nvSpPr>
          <p:cNvPr id="7" name="Text 3"/>
          <p:cNvSpPr/>
          <p:nvPr/>
        </p:nvSpPr>
        <p:spPr>
          <a:xfrm>
            <a:off x="604837" y="1879163"/>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Successful Prediction</a:t>
            </a:r>
            <a:endParaRPr lang="en-US" sz="1701" dirty="0"/>
          </a:p>
        </p:txBody>
      </p:sp>
      <p:sp>
        <p:nvSpPr>
          <p:cNvPr id="8" name="Text 4"/>
          <p:cNvSpPr/>
          <p:nvPr/>
        </p:nvSpPr>
        <p:spPr>
          <a:xfrm>
            <a:off x="604837" y="2252663"/>
            <a:ext cx="7934325"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The developed machine learning model demonstrates high accuracy in predicting breast cancer diagnoses, potentially aiding in early detection and treatment planning.</a:t>
            </a:r>
            <a:endParaRPr lang="en-US" sz="1361" dirty="0"/>
          </a:p>
        </p:txBody>
      </p:sp>
      <p:pic>
        <p:nvPicPr>
          <p:cNvPr id="9" name="Image 2" descr="preencoded.png"/>
          <p:cNvPicPr>
            <a:picLocks noChangeAspect="1"/>
          </p:cNvPicPr>
          <p:nvPr/>
        </p:nvPicPr>
        <p:blipFill>
          <a:blip r:embed="rId5"/>
          <a:stretch>
            <a:fillRect/>
          </a:stretch>
        </p:blipFill>
        <p:spPr>
          <a:xfrm>
            <a:off x="604837" y="3324225"/>
            <a:ext cx="431959" cy="431959"/>
          </a:xfrm>
          <a:prstGeom prst="rect">
            <a:avLst/>
          </a:prstGeom>
        </p:spPr>
      </p:pic>
      <p:sp>
        <p:nvSpPr>
          <p:cNvPr id="10" name="Text 5"/>
          <p:cNvSpPr/>
          <p:nvPr/>
        </p:nvSpPr>
        <p:spPr>
          <a:xfrm>
            <a:off x="604837" y="3928943"/>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Model Optimization</a:t>
            </a:r>
            <a:endParaRPr lang="en-US" sz="1701" dirty="0"/>
          </a:p>
        </p:txBody>
      </p:sp>
      <p:sp>
        <p:nvSpPr>
          <p:cNvPr id="11" name="Text 6"/>
          <p:cNvSpPr/>
          <p:nvPr/>
        </p:nvSpPr>
        <p:spPr>
          <a:xfrm>
            <a:off x="604837" y="4302443"/>
            <a:ext cx="7934325"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Further optimization could involve ensemble methods, deep learning approaches, or the incorporation of additional relevant features to enhance prediction accuracy.</a:t>
            </a:r>
            <a:endParaRPr lang="en-US" sz="1361" dirty="0"/>
          </a:p>
        </p:txBody>
      </p:sp>
      <p:pic>
        <p:nvPicPr>
          <p:cNvPr id="12" name="Image 3" descr="preencoded.png"/>
          <p:cNvPicPr>
            <a:picLocks noChangeAspect="1"/>
          </p:cNvPicPr>
          <p:nvPr/>
        </p:nvPicPr>
        <p:blipFill>
          <a:blip r:embed="rId6"/>
          <a:stretch>
            <a:fillRect/>
          </a:stretch>
        </p:blipFill>
        <p:spPr>
          <a:xfrm>
            <a:off x="604837" y="5374005"/>
            <a:ext cx="431959" cy="431959"/>
          </a:xfrm>
          <a:prstGeom prst="rect">
            <a:avLst/>
          </a:prstGeom>
        </p:spPr>
      </p:pic>
      <p:sp>
        <p:nvSpPr>
          <p:cNvPr id="13" name="Text 7"/>
          <p:cNvSpPr/>
          <p:nvPr/>
        </p:nvSpPr>
        <p:spPr>
          <a:xfrm>
            <a:off x="604837" y="5978723"/>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Clinical Integration</a:t>
            </a:r>
            <a:endParaRPr lang="en-US" sz="1701" dirty="0"/>
          </a:p>
        </p:txBody>
      </p:sp>
      <p:sp>
        <p:nvSpPr>
          <p:cNvPr id="14" name="Text 8"/>
          <p:cNvSpPr/>
          <p:nvPr/>
        </p:nvSpPr>
        <p:spPr>
          <a:xfrm>
            <a:off x="604837" y="6352223"/>
            <a:ext cx="7934325"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Future work should focus on integrating this predictive model into clinical workflows, ensuring its practical applicability and impact on patient care.</a:t>
            </a:r>
            <a:endParaRPr lang="en-US" sz="1361" dirty="0"/>
          </a:p>
        </p:txBody>
      </p:sp>
      <p:pic>
        <p:nvPicPr>
          <p:cNvPr id="15" name="Image 4" descr="preencoded.png"/>
          <p:cNvPicPr>
            <a:picLocks noChangeAspect="1"/>
          </p:cNvPicPr>
          <p:nvPr/>
        </p:nvPicPr>
        <p:blipFill>
          <a:blip r:embed="rId7"/>
          <a:stretch>
            <a:fillRect/>
          </a:stretch>
        </p:blipFill>
        <p:spPr>
          <a:xfrm>
            <a:off x="604837" y="7423785"/>
            <a:ext cx="431959" cy="431959"/>
          </a:xfrm>
          <a:prstGeom prst="rect">
            <a:avLst/>
          </a:prstGeom>
        </p:spPr>
      </p:pic>
      <p:sp>
        <p:nvSpPr>
          <p:cNvPr id="16" name="Text 9"/>
          <p:cNvSpPr/>
          <p:nvPr/>
        </p:nvSpPr>
        <p:spPr>
          <a:xfrm>
            <a:off x="604837" y="8028503"/>
            <a:ext cx="2534126"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Continuous Improvement</a:t>
            </a:r>
            <a:endParaRPr lang="en-US" sz="1701" dirty="0"/>
          </a:p>
        </p:txBody>
      </p:sp>
      <p:sp>
        <p:nvSpPr>
          <p:cNvPr id="17" name="Text 10"/>
          <p:cNvSpPr/>
          <p:nvPr/>
        </p:nvSpPr>
        <p:spPr>
          <a:xfrm>
            <a:off x="604837" y="8402003"/>
            <a:ext cx="7934325" cy="553164"/>
          </a:xfrm>
          <a:prstGeom prst="rect">
            <a:avLst/>
          </a:prstGeom>
          <a:noFill/>
          <a:ln/>
        </p:spPr>
        <p:txBody>
          <a:bodyPr wrap="squar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Ongoing research and model updates will be crucial to adapt to new data and maintain high performance in breast cancer prediction over time.</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TotalTime>
  <Words>816</Words>
  <Application>Microsoft Office PowerPoint</Application>
  <PresentationFormat>Custom</PresentationFormat>
  <Paragraphs>102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Raleway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Punith B S</cp:lastModifiedBy>
  <cp:revision>2</cp:revision>
  <dcterms:created xsi:type="dcterms:W3CDTF">2024-07-19T16:52:57Z</dcterms:created>
  <dcterms:modified xsi:type="dcterms:W3CDTF">2024-07-20T18:01:27Z</dcterms:modified>
</cp:coreProperties>
</file>